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80"/>
  </p:notesMasterIdLst>
  <p:handoutMasterIdLst>
    <p:handoutMasterId r:id="rId81"/>
  </p:handoutMasterIdLst>
  <p:sldIdLst>
    <p:sldId id="304" r:id="rId2"/>
    <p:sldId id="305" r:id="rId3"/>
    <p:sldId id="306" r:id="rId4"/>
    <p:sldId id="310" r:id="rId5"/>
    <p:sldId id="311" r:id="rId6"/>
    <p:sldId id="312" r:id="rId7"/>
    <p:sldId id="313" r:id="rId8"/>
    <p:sldId id="314" r:id="rId9"/>
    <p:sldId id="315" r:id="rId10"/>
    <p:sldId id="382" r:id="rId11"/>
    <p:sldId id="318" r:id="rId12"/>
    <p:sldId id="319" r:id="rId13"/>
    <p:sldId id="320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8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3" r:id="rId36"/>
    <p:sldId id="344" r:id="rId37"/>
    <p:sldId id="346" r:id="rId38"/>
    <p:sldId id="347" r:id="rId39"/>
    <p:sldId id="378" r:id="rId40"/>
    <p:sldId id="381" r:id="rId41"/>
    <p:sldId id="348" r:id="rId42"/>
    <p:sldId id="342" r:id="rId43"/>
    <p:sldId id="349" r:id="rId44"/>
    <p:sldId id="350" r:id="rId45"/>
    <p:sldId id="351" r:id="rId46"/>
    <p:sldId id="352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77" r:id="rId57"/>
    <p:sldId id="364" r:id="rId58"/>
    <p:sldId id="307" r:id="rId59"/>
    <p:sldId id="308" r:id="rId60"/>
    <p:sldId id="309" r:id="rId61"/>
    <p:sldId id="365" r:id="rId62"/>
    <p:sldId id="316" r:id="rId63"/>
    <p:sldId id="317" r:id="rId64"/>
    <p:sldId id="366" r:id="rId65"/>
    <p:sldId id="321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9" r:id="rId77"/>
    <p:sldId id="380" r:id="rId78"/>
    <p:sldId id="353" r:id="rId7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FF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94" autoAdjust="0"/>
    <p:restoredTop sz="91021" autoAdjust="0"/>
  </p:normalViewPr>
  <p:slideViewPr>
    <p:cSldViewPr>
      <p:cViewPr>
        <p:scale>
          <a:sx n="70" d="100"/>
          <a:sy n="70" d="100"/>
        </p:scale>
        <p:origin x="-1424" y="-152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D0D72-FB5D-4BDE-A12E-5060773792C2}" type="slidenum">
              <a:rPr lang="en-US"/>
              <a:pPr/>
              <a:t>5</a:t>
            </a:fld>
            <a:endParaRPr lang="en-US"/>
          </a:p>
        </p:txBody>
      </p:sp>
      <p:sp>
        <p:nvSpPr>
          <p:cNvPr id="30781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1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56498-645B-4AC2-B5FD-BC69916A2188}" type="slidenum">
              <a:rPr lang="en-US"/>
              <a:pPr/>
              <a:t>6</a:t>
            </a:fld>
            <a:endParaRPr lang="en-US"/>
          </a:p>
        </p:txBody>
      </p:sp>
      <p:sp>
        <p:nvSpPr>
          <p:cNvPr id="308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604" b="13553"/>
          <a:stretch/>
        </p:blipFill>
        <p:spPr bwMode="auto">
          <a:xfrm>
            <a:off x="0" y="-1"/>
            <a:ext cx="9144000" cy="4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324600" y="5943600"/>
            <a:ext cx="2648174" cy="610887"/>
            <a:chOff x="6118591" y="6064480"/>
            <a:chExt cx="2648174" cy="610887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6118591" y="6064480"/>
              <a:ext cx="2648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kern="12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800" i="1" kern="12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800" i="1" kern="12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77600"/>
            <a:ext cx="2329165" cy="828000"/>
          </a:xfrm>
          <a:prstGeom prst="rect">
            <a:avLst/>
          </a:prstGeom>
        </p:spPr>
      </p:pic>
      <p:pic>
        <p:nvPicPr>
          <p:cNvPr id="22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1" y="1219200"/>
            <a:ext cx="3995999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233604" y="1219200"/>
            <a:ext cx="3995996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2312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1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2800" y="1219200"/>
            <a:ext cx="4876800" cy="53492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1219200"/>
            <a:ext cx="3071913" cy="53492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5009728"/>
            <a:ext cx="8077200" cy="5667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5576466"/>
            <a:ext cx="8077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2400" y="381001"/>
            <a:ext cx="8077200" cy="456016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4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r="5104" b="30001"/>
          <a:stretch/>
        </p:blipFill>
        <p:spPr bwMode="auto">
          <a:xfrm>
            <a:off x="-7" y="-1"/>
            <a:ext cx="914400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324600" y="5943600"/>
            <a:ext cx="2648174" cy="610887"/>
            <a:chOff x="6118591" y="6064480"/>
            <a:chExt cx="2648174" cy="610887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6118591" y="6064480"/>
              <a:ext cx="2648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kern="12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800" i="1" kern="12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800" i="1" kern="12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pic>
        <p:nvPicPr>
          <p:cNvPr id="27" name="Picture 10" descr="ICIN_logo_cmyk_whit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77600"/>
            <a:ext cx="2329165" cy="828000"/>
          </a:xfrm>
          <a:prstGeom prst="rect">
            <a:avLst/>
          </a:prstGeom>
        </p:spPr>
      </p:pic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00200" y="3886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67488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4768963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3501194" y="6165304"/>
            <a:ext cx="2217812" cy="610887"/>
            <a:chOff x="3506316" y="5988252"/>
            <a:chExt cx="2217812" cy="610887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3506316" y="5988252"/>
              <a:ext cx="22178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Disclosure: partly employed by Cavadis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3615100" y="6414473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684" y="6234473"/>
              <a:ext cx="969076" cy="180000"/>
            </a:xfrm>
            <a:prstGeom prst="rect">
              <a:avLst/>
            </a:prstGeom>
          </p:spPr>
        </p:pic>
      </p:grpSp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35408" y="4800600"/>
            <a:ext cx="949385" cy="829260"/>
          </a:xfrm>
          <a:prstGeom prst="rect">
            <a:avLst/>
          </a:prstGeom>
        </p:spPr>
      </p:pic>
      <p:pic>
        <p:nvPicPr>
          <p:cNvPr id="14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37" r="34837" b="33094"/>
          <a:stretch/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7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 b="17212"/>
          <a:stretch/>
        </p:blipFill>
        <p:spPr bwMode="auto">
          <a:xfrm>
            <a:off x="0" y="0"/>
            <a:ext cx="9144000" cy="56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1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49172" r="1219" b="5775"/>
          <a:stretch/>
        </p:blipFill>
        <p:spPr bwMode="auto">
          <a:xfrm>
            <a:off x="1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9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1000" y="5791200"/>
            <a:ext cx="2144702" cy="762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7391400" y="5638800"/>
            <a:ext cx="1676400" cy="838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1" y="1219200"/>
            <a:ext cx="3996709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233606" y="1219200"/>
            <a:ext cx="3995994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9" name="Afbeelding 4" descr="onderwijs 3 achtergrond 16-9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0"/>
          <a:stretch/>
        </p:blipFill>
        <p:spPr bwMode="auto">
          <a:xfrm>
            <a:off x="0" y="0"/>
            <a:ext cx="9153525" cy="20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97887" y="5715000"/>
            <a:ext cx="693713" cy="690245"/>
          </a:xfrm>
          <a:prstGeom prst="rect">
            <a:avLst/>
          </a:prstGeom>
        </p:spPr>
      </p:pic>
      <p:sp>
        <p:nvSpPr>
          <p:cNvPr id="12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framinghamheartstudy.or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ncbi.nlm.nih.gov/omi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emf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jpeg"/><Relationship Id="rId12" Type="http://schemas.openxmlformats.org/officeDocument/2006/relationships/hyperlink" Target="mailto:s.w.vanderlaan-2@umcutrecht.nl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6.png"/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4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4" Type="http://schemas.openxmlformats.org/officeDocument/2006/relationships/image" Target="../media/image87.jpeg"/><Relationship Id="rId5" Type="http://schemas.openxmlformats.org/officeDocument/2006/relationships/image" Target="../media/image88.jpeg"/><Relationship Id="rId6" Type="http://schemas.openxmlformats.org/officeDocument/2006/relationships/image" Target="../media/image89.jpeg"/><Relationship Id="rId7" Type="http://schemas.openxmlformats.org/officeDocument/2006/relationships/image" Target="../media/image9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gif"/><Relationship Id="rId3" Type="http://schemas.openxmlformats.org/officeDocument/2006/relationships/image" Target="../media/image9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2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 of Atherosclerosis and Cardiovascular Disease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the analysis of genetic variants in cardiovascular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28600"/>
            <a:ext cx="49442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disequilibrium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4800600" y="3657600"/>
            <a:ext cx="4114800" cy="3124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nl-NL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876800" y="3898900"/>
            <a:ext cx="2857500" cy="2794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>
                  <a:lumMod val="10000"/>
                </a:schemeClr>
              </a:solidFill>
              <a:latin typeface="Calibri"/>
              <a:ea typeface="Gill Sans" pitchFamily="-110" charset="0"/>
              <a:cs typeface="Calibri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21288" y="4160838"/>
            <a:ext cx="819150" cy="1389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219700" y="5321300"/>
            <a:ext cx="822325" cy="85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24475" y="6159500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134100" y="61595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7213600" y="4254500"/>
            <a:ext cx="0" cy="1763713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 rot="16200000">
            <a:off x="6649681" y="4997242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allele frequency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159500" y="4165600"/>
            <a:ext cx="819150" cy="16129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157913" y="5549900"/>
            <a:ext cx="822325" cy="619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108700" y="3136900"/>
            <a:ext cx="0" cy="685800"/>
          </a:xfrm>
          <a:prstGeom prst="line">
            <a:avLst/>
          </a:prstGeom>
          <a:ln>
            <a:headEnd/>
            <a:tailEnd type="triangle" w="lg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354638" y="3340100"/>
            <a:ext cx="334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600" baseline="300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17" name="AutoShape 30"/>
          <p:cNvCxnSpPr>
            <a:cxnSpLocks noChangeShapeType="1"/>
            <a:endCxn id="31" idx="1"/>
          </p:cNvCxnSpPr>
          <p:nvPr/>
        </p:nvCxnSpPr>
        <p:spPr bwMode="auto">
          <a:xfrm rot="5400000">
            <a:off x="5567362" y="2398713"/>
            <a:ext cx="3175" cy="1079500"/>
          </a:xfrm>
          <a:prstGeom prst="curvedConnector3">
            <a:avLst>
              <a:gd name="adj1" fmla="val 12000005"/>
            </a:avLst>
          </a:prstGeom>
          <a:ln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5486400" y="1965325"/>
            <a:ext cx="1274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</a:t>
            </a:r>
            <a:b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</a:b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marker</a:t>
            </a:r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0" y="2752725"/>
            <a:ext cx="91440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6108700" y="2600325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9342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7086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7543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8610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304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953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620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2133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5814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495800" y="1952625"/>
            <a:ext cx="1076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5029200" y="2597150"/>
            <a:ext cx="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304800" y="10668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eaLnBrk="1" hangingPunct="1"/>
            <a:r>
              <a:rPr lang="en-US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Non-random association of alleles at two or more loci</a:t>
            </a:r>
            <a:endParaRPr lang="fr-FR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365760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Because of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linkage disequilibrium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between SNPs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Genetic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association studies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can investigate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 markers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(SNPs) 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And use these as </a:t>
            </a:r>
            <a:r>
              <a:rPr lang="en-US" u="sng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proxies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of the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487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Linkage disequilibrium: non random correlation SNPs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pic>
        <p:nvPicPr>
          <p:cNvPr id="7" name="Picture 6" descr="ldl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895541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pic>
        <p:nvPicPr>
          <p:cNvPr id="5" name="Picture 2" descr="C:\Users\Sander\Documents\Cavadis B.V\Cavadis Genomics\_media\hapmapfig2.jpg"/>
          <p:cNvPicPr>
            <a:picLocks noChangeAspect="1" noChangeArrowheads="1"/>
          </p:cNvPicPr>
          <p:nvPr/>
        </p:nvPicPr>
        <p:blipFill>
          <a:blip r:embed="rId2" cstate="print"/>
          <a:srcRect l="2500"/>
          <a:stretch>
            <a:fillRect/>
          </a:stretch>
        </p:blipFill>
        <p:spPr bwMode="auto">
          <a:xfrm>
            <a:off x="990600" y="838200"/>
            <a:ext cx="6629400" cy="539417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407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Catalogs of inherited DNA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The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HapMap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project built a genome-wide inventory of 3 million SNPs in 270 individuals from 4 populations</a:t>
            </a:r>
          </a:p>
          <a:p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1000 Genomes project uses sequencing to identify nearly all variants in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~2,500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individuals of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15 populations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0"/>
            <a:ext cx="4468813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19600"/>
            <a:ext cx="32781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5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been done?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28800" y="1752600"/>
            <a:ext cx="1066800" cy="4800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6"/>
              </a:gs>
              <a:gs pos="50000">
                <a:schemeClr val="accent4"/>
              </a:gs>
            </a:gsLst>
            <a:lin ang="6000000" scaled="0"/>
            <a:tileRect/>
          </a:gradFill>
          <a:ln w="9525">
            <a:solidFill>
              <a:schemeClr val="tx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nl-NL">
              <a:latin typeface="Calibri"/>
              <a:cs typeface="Calibri"/>
            </a:endParaRPr>
          </a:p>
        </p:txBody>
      </p:sp>
      <p:cxnSp>
        <p:nvCxnSpPr>
          <p:cNvPr id="6" name="Straight Connector 3"/>
          <p:cNvCxnSpPr>
            <a:cxnSpLocks noChangeShapeType="1"/>
          </p:cNvCxnSpPr>
          <p:nvPr/>
        </p:nvCxnSpPr>
        <p:spPr bwMode="auto">
          <a:xfrm>
            <a:off x="228600" y="3352800"/>
            <a:ext cx="8001000" cy="0"/>
          </a:xfrm>
          <a:prstGeom prst="line">
            <a:avLst/>
          </a:prstGeom>
          <a:ln>
            <a:solidFill>
              <a:srgbClr val="171717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"/>
          <p:cNvCxnSpPr>
            <a:cxnSpLocks noChangeShapeType="1"/>
          </p:cNvCxnSpPr>
          <p:nvPr/>
        </p:nvCxnSpPr>
        <p:spPr bwMode="auto">
          <a:xfrm flipV="1">
            <a:off x="228600" y="5029200"/>
            <a:ext cx="8001000" cy="1588"/>
          </a:xfrm>
          <a:prstGeom prst="line">
            <a:avLst/>
          </a:prstGeom>
          <a:ln>
            <a:solidFill>
              <a:srgbClr val="171717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85763" y="2341563"/>
            <a:ext cx="1287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common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77825" y="3779838"/>
            <a:ext cx="12890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  <a:t>not so</a:t>
            </a:r>
            <a:b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</a:br>
            <a: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  <a:t>common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671513" y="5505450"/>
            <a:ext cx="701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chemeClr val="accent6"/>
                </a:solidFill>
                <a:latin typeface="Calibri"/>
                <a:cs typeface="Calibri"/>
              </a:rPr>
              <a:t>rare</a:t>
            </a:r>
          </a:p>
        </p:txBody>
      </p:sp>
      <p:cxnSp>
        <p:nvCxnSpPr>
          <p:cNvPr id="11" name="Straight Connector 8"/>
          <p:cNvCxnSpPr>
            <a:cxnSpLocks noChangeShapeType="1"/>
          </p:cNvCxnSpPr>
          <p:nvPr/>
        </p:nvCxnSpPr>
        <p:spPr bwMode="auto">
          <a:xfrm flipV="1">
            <a:off x="228600" y="1752600"/>
            <a:ext cx="8001000" cy="1588"/>
          </a:xfrm>
          <a:prstGeom prst="line">
            <a:avLst/>
          </a:prstGeom>
          <a:ln>
            <a:solidFill>
              <a:srgbClr val="171717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3357563" y="1524000"/>
            <a:ext cx="71666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Calibri"/>
                <a:cs typeface="Calibri"/>
              </a:rPr>
              <a:t>50%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357563" y="3124200"/>
            <a:ext cx="56067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Calibri"/>
                <a:cs typeface="Calibri"/>
              </a:rPr>
              <a:t>5%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3357563" y="4800600"/>
            <a:ext cx="79435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Calibri"/>
                <a:cs typeface="Calibri"/>
              </a:rPr>
              <a:t>0.5%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411663" y="2341563"/>
            <a:ext cx="12578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HapMap</a:t>
            </a: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4411663" y="3963988"/>
            <a:ext cx="2087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  <a:t>1000 Genomes</a:t>
            </a: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4411663" y="5505450"/>
            <a:ext cx="1624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6"/>
                </a:solidFill>
                <a:latin typeface="Calibri"/>
                <a:cs typeface="Calibri"/>
              </a:rPr>
              <a:t>Sequencing</a:t>
            </a:r>
          </a:p>
        </p:txBody>
      </p:sp>
      <p:pic>
        <p:nvPicPr>
          <p:cNvPr id="18" name="Picture 25" descr="verkiez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981200"/>
            <a:ext cx="1225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6" descr="verkiez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13150"/>
            <a:ext cx="1225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7" descr="verkiez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57800"/>
            <a:ext cx="1225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9"/>
          <p:cNvSpPr>
            <a:spLocks noChangeArrowheads="1"/>
          </p:cNvSpPr>
          <p:nvPr/>
        </p:nvSpPr>
        <p:spPr bwMode="auto">
          <a:xfrm>
            <a:off x="7061200" y="5367338"/>
            <a:ext cx="990600" cy="990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4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and Complex Diseases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Framingham Heart Study | </a:t>
            </a:r>
            <a:r>
              <a:rPr lang="en-US" sz="2000" dirty="0" smtClean="0">
                <a:hlinkClick r:id="rId2"/>
              </a:rPr>
              <a:t>www.framinghamheartstudy.org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1800" dirty="0" smtClean="0"/>
              <a:t>A positive history of cardiovascular disease and associated risk factors tend to aggregate in families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Familial aggregation heritability of CVD estimated ≥90% (before 46 years)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Family history is an independent risk factor (FHS)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Positive family history associated with pre-clinical atherosclerosis as measured by carotid IMT, h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≈ 0.35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High concordance rate among monozygotic twins, compared to dizygotic twins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Heritability of atherosclerosis (carotid IMT)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≈ 0.21-0.64 and is increased by age and cardiovascular risk factors</a:t>
            </a:r>
          </a:p>
          <a:p>
            <a:endParaRPr lang="en-US" sz="2000" dirty="0" smtClean="0"/>
          </a:p>
          <a:p>
            <a:pPr algn="ctr">
              <a:buNone/>
            </a:pPr>
            <a:r>
              <a:rPr lang="en-US" sz="2000" b="1" i="1" dirty="0" smtClean="0">
                <a:solidFill>
                  <a:schemeClr val="accent1"/>
                </a:solidFill>
              </a:rPr>
              <a:t>There is clearly a heritability factor for atherosclerotic and consequent cardiovascular disease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64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Congenital heart disease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Atrial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Ventricular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Electrical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err="1" smtClean="0"/>
              <a:t>Marfan</a:t>
            </a:r>
            <a:r>
              <a:rPr lang="en-US" sz="1600" dirty="0" smtClean="0"/>
              <a:t> Syndrome</a:t>
            </a:r>
          </a:p>
          <a:p>
            <a:pPr lvl="3">
              <a:lnSpc>
                <a:spcPts val="2600"/>
              </a:lnSpc>
            </a:pPr>
            <a:r>
              <a:rPr lang="en-US" sz="1600" dirty="0"/>
              <a:t>Familiar hypercholesterolemia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Sickle cell anemia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Cystic fibrosis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Duchene muscular dystrophy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 lvl="2"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18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t="16446" r="14316" b="15019"/>
          <a:stretch/>
        </p:blipFill>
        <p:spPr bwMode="auto">
          <a:xfrm>
            <a:off x="4917924" y="1398624"/>
            <a:ext cx="3997476" cy="439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45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Highly </a:t>
            </a:r>
            <a:r>
              <a:rPr lang="en-US" i="1" dirty="0" smtClean="0">
                <a:solidFill>
                  <a:schemeClr val="accent1"/>
                </a:solidFill>
              </a:rPr>
              <a:t>penetrant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alleles are associated with monogenic, </a:t>
            </a:r>
            <a:r>
              <a:rPr lang="en-US" dirty="0" err="1" smtClean="0"/>
              <a:t>Mendelian</a:t>
            </a:r>
            <a:r>
              <a:rPr lang="en-US" dirty="0" smtClean="0"/>
              <a:t> diseases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1508125" y="3946525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1257300" y="211613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085975" y="5775325"/>
            <a:ext cx="929827" cy="25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1300" dirty="0">
                <a:solidFill>
                  <a:srgbClr val="00539F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 rot="16200000">
            <a:off x="2216945" y="5130006"/>
            <a:ext cx="722312" cy="231775"/>
          </a:xfrm>
          <a:prstGeom prst="leftRightArrow">
            <a:avLst>
              <a:gd name="adj1" fmla="val 51352"/>
              <a:gd name="adj2" fmla="val 9617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 rot="16200000" flipH="1">
            <a:off x="2154238" y="3157538"/>
            <a:ext cx="847725" cy="606425"/>
          </a:xfrm>
          <a:prstGeom prst="rightArrow">
            <a:avLst>
              <a:gd name="adj1" fmla="val 49028"/>
              <a:gd name="adj2" fmla="val 58369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latin typeface="Calibri"/>
              <a:ea typeface="ＭＳ Ｐゴシック" charset="-128"/>
              <a:cs typeface="Calibri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2" y="2205990"/>
            <a:ext cx="3532188" cy="291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8"/>
          <p:cNvSpPr>
            <a:spLocks/>
          </p:cNvSpPr>
          <p:nvPr/>
        </p:nvSpPr>
        <p:spPr bwMode="auto">
          <a:xfrm>
            <a:off x="4438650" y="5268913"/>
            <a:ext cx="400050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500" dirty="0">
                <a:solidFill>
                  <a:srgbClr val="00539F"/>
                </a:solidFill>
                <a:latin typeface="Calibri"/>
                <a:cs typeface="Calibri"/>
              </a:rPr>
              <a:t>family-based studies</a:t>
            </a:r>
          </a:p>
        </p:txBody>
      </p:sp>
    </p:spTree>
    <p:extLst>
      <p:ext uri="{BB962C8B-B14F-4D97-AF65-F5344CB8AC3E}">
        <p14:creationId xmlns:p14="http://schemas.microsoft.com/office/powerpoint/2010/main" val="417694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discuss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Recapture Some Basic Genetics</a:t>
            </a:r>
          </a:p>
          <a:p>
            <a:pPr lvl="1"/>
            <a:r>
              <a:rPr lang="en-US" dirty="0" smtClean="0"/>
              <a:t>Human Genome &amp; Genetic Variation</a:t>
            </a:r>
          </a:p>
          <a:p>
            <a:pPr lvl="1"/>
            <a:r>
              <a:rPr lang="en-US" dirty="0" smtClean="0"/>
              <a:t>How do we measure it?</a:t>
            </a:r>
          </a:p>
          <a:p>
            <a:r>
              <a:rPr lang="en-US" dirty="0" smtClean="0"/>
              <a:t>Discoveries in </a:t>
            </a:r>
            <a:r>
              <a:rPr lang="en-US" dirty="0" err="1" smtClean="0"/>
              <a:t>Mendelian</a:t>
            </a:r>
            <a:r>
              <a:rPr lang="en-US" dirty="0" smtClean="0"/>
              <a:t> Diseases &amp; Complex Diseases</a:t>
            </a:r>
          </a:p>
          <a:p>
            <a:pPr lvl="1"/>
            <a:r>
              <a:rPr lang="en-US" dirty="0" smtClean="0"/>
              <a:t>Coronary artery disease</a:t>
            </a:r>
          </a:p>
          <a:p>
            <a:pPr lvl="1"/>
            <a:r>
              <a:rPr lang="en-US" dirty="0" smtClean="0"/>
              <a:t>Risk factors</a:t>
            </a:r>
          </a:p>
          <a:p>
            <a:r>
              <a:rPr lang="en-US" dirty="0" smtClean="0"/>
              <a:t>Utilization of genomics…</a:t>
            </a:r>
          </a:p>
          <a:p>
            <a:pPr lvl="1"/>
            <a:r>
              <a:rPr lang="en-US" dirty="0" smtClean="0"/>
              <a:t>Genetic Burden for Disease (Risk)</a:t>
            </a:r>
          </a:p>
          <a:p>
            <a:pPr lvl="1"/>
            <a:r>
              <a:rPr lang="en-US" dirty="0" smtClean="0"/>
              <a:t>PCSK9</a:t>
            </a:r>
          </a:p>
          <a:p>
            <a:pPr lvl="1"/>
            <a:r>
              <a:rPr lang="en-US" dirty="0" err="1" smtClean="0"/>
              <a:t>Mendelian</a:t>
            </a:r>
            <a:r>
              <a:rPr lang="en-US" dirty="0" smtClean="0"/>
              <a:t> Randomization of HDL &amp; MI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31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Family-based linkage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More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than &gt;2,000 single-gene disorders identified: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sickle cell anemia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cystic fibrosis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Huntington</a:t>
            </a:r>
            <a:r>
              <a:rPr lang="ja-JP" altLang="en-US" dirty="0">
                <a:latin typeface="Calibri"/>
                <a:ea typeface="ＭＳ Ｐゴシック" charset="0"/>
                <a:cs typeface="Calibri"/>
              </a:rPr>
              <a:t>’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s disease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muscular dystrophy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rare forms of many common diseases, including breast cancer (</a:t>
            </a:r>
            <a:r>
              <a:rPr lang="en-US" i="1" dirty="0">
                <a:latin typeface="Calibri"/>
                <a:ea typeface="ＭＳ Ｐゴシック" charset="0"/>
                <a:cs typeface="Calibri"/>
              </a:rPr>
              <a:t>BRCA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genes), diabetes (MODY), hypertension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Online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Mendelian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Inheritance in Man (OMIM)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  <a:hlinkClick r:id="rId2"/>
              </a:rPr>
              <a:t>http://www.ncbi.nlm.nih.gov/omim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007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type of disease are we looking at?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1942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Complex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Polygenic, </a:t>
            </a:r>
            <a:r>
              <a:rPr lang="en-US" sz="2000" dirty="0" err="1" smtClean="0"/>
              <a:t>multifactorial</a:t>
            </a:r>
            <a:r>
              <a:rPr lang="en-US" sz="2000" dirty="0" smtClean="0"/>
              <a:t> diseases</a:t>
            </a:r>
          </a:p>
          <a:p>
            <a:pPr lvl="2">
              <a:lnSpc>
                <a:spcPts val="2600"/>
              </a:lnSpc>
            </a:pPr>
            <a:r>
              <a:rPr lang="en-US" sz="1800" dirty="0" err="1" smtClean="0"/>
              <a:t>Diabetis</a:t>
            </a:r>
            <a:r>
              <a:rPr lang="en-US" sz="1800" dirty="0" smtClean="0"/>
              <a:t> mellitus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Asthma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Cardiovascular disease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Hypertension</a:t>
            </a:r>
          </a:p>
          <a:p>
            <a:pPr>
              <a:lnSpc>
                <a:spcPts val="2600"/>
              </a:lnSpc>
            </a:pPr>
            <a:endParaRPr lang="en-US" dirty="0" smtClean="0"/>
          </a:p>
          <a:p>
            <a:pPr algn="ctr">
              <a:lnSpc>
                <a:spcPts val="2600"/>
              </a:lnSpc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Each gene contributes a little to the disease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2" r="1351"/>
          <a:stretch>
            <a:fillRect/>
          </a:stretch>
        </p:blipFill>
        <p:spPr bwMode="auto">
          <a:xfrm>
            <a:off x="0" y="4114800"/>
            <a:ext cx="5029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5418" y="1066801"/>
            <a:ext cx="351477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9"/>
          <p:cNvSpPr txBox="1"/>
          <p:nvPr/>
        </p:nvSpPr>
        <p:spPr>
          <a:xfrm>
            <a:off x="5638800" y="6400800"/>
            <a:ext cx="259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Damani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S.B.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JACC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50(20):1933-1940;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21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 rot="16200000">
            <a:off x="-962025" y="1828801"/>
            <a:ext cx="34432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 smtClean="0">
                <a:solidFill>
                  <a:srgbClr val="00539F"/>
                </a:solidFill>
                <a:latin typeface="Calibri"/>
                <a:ea typeface="ＭＳ Ｐゴシック" charset="0"/>
                <a:cs typeface="Calibri"/>
              </a:rPr>
              <a:t>Monogenic</a:t>
            </a:r>
            <a:endParaRPr lang="en-US" dirty="0">
              <a:solidFill>
                <a:srgbClr val="00539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381750" y="1366838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803400" y="1366838"/>
            <a:ext cx="2247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597400" y="1720850"/>
            <a:ext cx="1371600" cy="0"/>
          </a:xfrm>
          <a:prstGeom prst="line">
            <a:avLst/>
          </a:prstGeom>
          <a:noFill/>
          <a:ln w="1270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 rot="16200000">
            <a:off x="-728663" y="4605338"/>
            <a:ext cx="2981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b="1" dirty="0">
                <a:solidFill>
                  <a:srgbClr val="00539F"/>
                </a:solidFill>
                <a:latin typeface="Calibri"/>
                <a:cs typeface="Calibri"/>
              </a:rPr>
              <a:t>Polygenic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6381750" y="4067175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1676400" y="4065588"/>
            <a:ext cx="2444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Genotypes</a:t>
            </a: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3771900" y="5513388"/>
            <a:ext cx="28792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grpSp>
        <p:nvGrpSpPr>
          <p:cNvPr id="38" name="Group 12"/>
          <p:cNvGrpSpPr>
            <a:grpSpLocks/>
          </p:cNvGrpSpPr>
          <p:nvPr/>
        </p:nvGrpSpPr>
        <p:grpSpPr bwMode="auto">
          <a:xfrm>
            <a:off x="4572000" y="4862513"/>
            <a:ext cx="1422400" cy="533400"/>
            <a:chOff x="2475" y="3072"/>
            <a:chExt cx="896" cy="336"/>
          </a:xfrm>
        </p:grpSpPr>
        <p:sp>
          <p:nvSpPr>
            <p:cNvPr id="39" name="Line 13"/>
            <p:cNvSpPr>
              <a:spLocks noChangeShapeType="1"/>
            </p:cNvSpPr>
            <p:nvPr/>
          </p:nvSpPr>
          <p:spPr bwMode="auto">
            <a:xfrm flipV="1">
              <a:off x="2987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V="1">
              <a:off x="311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flipV="1">
              <a:off x="324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37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V="1">
              <a:off x="247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 flipV="1">
              <a:off x="260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 flipV="1">
              <a:off x="273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V="1">
              <a:off x="2859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7" name="Group 21"/>
          <p:cNvGrpSpPr>
            <a:grpSpLocks/>
          </p:cNvGrpSpPr>
          <p:nvPr/>
        </p:nvGrpSpPr>
        <p:grpSpPr bwMode="auto">
          <a:xfrm>
            <a:off x="4559300" y="4249738"/>
            <a:ext cx="542925" cy="381000"/>
            <a:chOff x="1968" y="2520"/>
            <a:chExt cx="342" cy="240"/>
          </a:xfrm>
        </p:grpSpPr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51" name="Group 25"/>
          <p:cNvGrpSpPr>
            <a:grpSpLocks/>
          </p:cNvGrpSpPr>
          <p:nvPr/>
        </p:nvGrpSpPr>
        <p:grpSpPr bwMode="auto">
          <a:xfrm>
            <a:off x="5464175" y="4254500"/>
            <a:ext cx="542925" cy="381000"/>
            <a:chOff x="1968" y="2520"/>
            <a:chExt cx="342" cy="240"/>
          </a:xfrm>
        </p:grpSpPr>
        <p:sp>
          <p:nvSpPr>
            <p:cNvPr id="52" name="Line 26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3" name="Line 27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Line 28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0" y="3352800"/>
            <a:ext cx="9144000" cy="0"/>
          </a:xfrm>
          <a:prstGeom prst="line">
            <a:avLst/>
          </a:prstGeom>
          <a:noFill/>
          <a:ln w="3810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679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common disease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Involvement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of many genes and environment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Each plays only a small role (consequence - traditional approaches designed to find major genetic effects are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ineffective)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Mutations are neither necessary nor sufficient on their own to cause disease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Environmental triggers are common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Inability to recognize DNA changes that have subtle functional impact from majority of variation (likely neutral)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factors influence complex traits and common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3509963" y="3455988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3257550" y="183038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911475" y="5149850"/>
            <a:ext cx="33480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152400" y="3429000"/>
            <a:ext cx="2271954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Behavior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6688138" y="3427413"/>
            <a:ext cx="1890539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FF9900"/>
                </a:solidFill>
                <a:latin typeface="Calibri"/>
                <a:cs typeface="Calibri"/>
              </a:rPr>
              <a:t>Chance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5786438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52000">
                <a:srgbClr val="FF99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2660650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25000">
                <a:schemeClr val="tx1">
                  <a:lumMod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 rot="16200000">
            <a:off x="4206082" y="2893219"/>
            <a:ext cx="722312" cy="330200"/>
          </a:xfrm>
          <a:prstGeom prst="leftRightArrow">
            <a:avLst>
              <a:gd name="adj1" fmla="val 51352"/>
              <a:gd name="adj2" fmla="val 6750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 rot="16200000">
            <a:off x="4205288" y="4589463"/>
            <a:ext cx="723900" cy="330200"/>
          </a:xfrm>
          <a:prstGeom prst="leftRightArrow">
            <a:avLst>
              <a:gd name="adj1" fmla="val 51352"/>
              <a:gd name="adj2" fmla="val 6765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3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study every gene and variation in the human genome?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Genome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-wide association studies (GWAS)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Specific genotyping of known SNPs 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HapMap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Current platforms 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Illumina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,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Affymetrix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) allow genotyping of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~2.5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million SNPs per DNA sample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Many associations identified to date for range of complex traits and diseases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Complete sequencing is truly comprehensive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&gt;10 million variants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with allele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frequency above 1%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Many, many more with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allele frequency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below 1% 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But still expensive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Whole-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exome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is being done in the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interim period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27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124200"/>
            <a:ext cx="5410200" cy="344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Disease, Common Variant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200"/>
              </a:lnSpc>
            </a:pPr>
            <a:r>
              <a:rPr lang="en-US" sz="1600" dirty="0" smtClean="0"/>
              <a:t>“Common Disease, Common Variant” (CDCV) hypothesis: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Common variants (SNPs) underlie common diseases/traits (atherosclerotic disease)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Why? Evolution: natural selection, </a:t>
            </a:r>
            <a:r>
              <a:rPr lang="en-US" sz="1400" dirty="0" smtClean="0"/>
              <a:t>fitness, etc.</a:t>
            </a:r>
            <a:endParaRPr lang="en-US" sz="1400" dirty="0" smtClean="0"/>
          </a:p>
          <a:p>
            <a:pPr>
              <a:lnSpc>
                <a:spcPts val="2200"/>
              </a:lnSpc>
            </a:pPr>
            <a:r>
              <a:rPr lang="en-US" sz="1600" dirty="0" smtClean="0"/>
              <a:t>Effect size vs. Allele frequency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penetrance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</a:t>
            </a:r>
            <a:r>
              <a:rPr lang="en-US" sz="1400" b="1" dirty="0" smtClean="0"/>
              <a:t>odds ratio (OR) 1.1-1.5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Higher penetrance results in decreased reproductive fitness (unlikely in common diseases!)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6" name="Tekstvak 6"/>
          <p:cNvSpPr txBox="1"/>
          <p:nvPr/>
        </p:nvSpPr>
        <p:spPr>
          <a:xfrm>
            <a:off x="5638800" y="64008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755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Power, Effect size, Sample size…</a:t>
            </a:r>
            <a:endParaRPr lang="en-US" dirty="0"/>
          </a:p>
        </p:txBody>
      </p:sp>
      <p:pic>
        <p:nvPicPr>
          <p:cNvPr id="5" name="Picture 4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1" t="26614" r="27297" b="38254"/>
          <a:stretch/>
        </p:blipFill>
        <p:spPr>
          <a:xfrm>
            <a:off x="152400" y="1371600"/>
            <a:ext cx="3960000" cy="4241033"/>
          </a:xfrm>
          <a:prstGeom prst="rect">
            <a:avLst/>
          </a:prstGeom>
        </p:spPr>
      </p:pic>
      <p:pic>
        <p:nvPicPr>
          <p:cNvPr id="6" name="Picture 5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9" t="23757" r="19510" b="29524"/>
          <a:stretch/>
        </p:blipFill>
        <p:spPr>
          <a:xfrm>
            <a:off x="4419600" y="1143000"/>
            <a:ext cx="3960000" cy="44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&gt;50</a:t>
            </a:r>
            <a:r>
              <a:rPr lang="en-GB" sz="2000" dirty="0"/>
              <a:t>% adult population of Iceland </a:t>
            </a:r>
            <a:r>
              <a:rPr lang="en-GB" sz="2000" dirty="0" smtClean="0"/>
              <a:t>(&gt;140,000) in biobank (blood)</a:t>
            </a:r>
            <a:endParaRPr lang="en-GB" sz="2000" dirty="0"/>
          </a:p>
          <a:p>
            <a:pPr marL="319088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Pedigree information going back to the first settlements (≈1000 years ago)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Extensive medical records &amp; genotypic data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Over 250 high-impact publications (Nature, Science, AJHG)</a:t>
            </a:r>
            <a:endParaRPr lang="en-GB" sz="2000" dirty="0"/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50 </a:t>
            </a:r>
            <a:r>
              <a:rPr lang="en-GB" sz="2000" dirty="0"/>
              <a:t>common diseases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Stroke (=CVA) association with </a:t>
            </a:r>
            <a:r>
              <a:rPr lang="nl-NL" sz="1600" i="1" dirty="0" smtClean="0"/>
              <a:t>ALOX5AP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 smtClean="0"/>
              <a:t>MI </a:t>
            </a:r>
            <a:r>
              <a:rPr lang="en-GB" sz="1600" dirty="0"/>
              <a:t>association with </a:t>
            </a:r>
            <a:r>
              <a:rPr lang="nl-NL" sz="1600" i="1" dirty="0" smtClean="0"/>
              <a:t>ALOX5AP</a:t>
            </a:r>
            <a:endParaRPr lang="en-GB" sz="1600" dirty="0"/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Association of a variant on 9p21.1 with Abdominal aortic aneurysm (AAA), i</a:t>
            </a:r>
            <a:r>
              <a:rPr lang="nl-NL" sz="1600" dirty="0"/>
              <a:t>ntracrainial aneurysm, stroke and </a:t>
            </a:r>
            <a:r>
              <a:rPr lang="nl-NL" sz="1600" dirty="0" smtClean="0"/>
              <a:t>MI</a:t>
            </a:r>
            <a:endParaRPr lang="en-GB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496" y="2348992"/>
            <a:ext cx="2520000" cy="100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Genetics, Inc.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grpSp>
        <p:nvGrpSpPr>
          <p:cNvPr id="5" name="Group 3"/>
          <p:cNvGrpSpPr/>
          <p:nvPr/>
        </p:nvGrpSpPr>
        <p:grpSpPr>
          <a:xfrm>
            <a:off x="1610816" y="4365104"/>
            <a:ext cx="3124200" cy="2240280"/>
            <a:chOff x="228600" y="4465320"/>
            <a:chExt cx="3124200" cy="22402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26" t="29877" r="1163"/>
            <a:stretch>
              <a:fillRect/>
            </a:stretch>
          </p:blipFill>
          <p:spPr bwMode="auto">
            <a:xfrm>
              <a:off x="304801" y="4465320"/>
              <a:ext cx="2993199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kstvak 6"/>
            <p:cNvSpPr txBox="1"/>
            <p:nvPr/>
          </p:nvSpPr>
          <p:spPr>
            <a:xfrm>
              <a:off x="228600" y="6474768"/>
              <a:ext cx="3124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Nature Genetics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; volume 36, 233; 2004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5163641" y="4365104"/>
            <a:ext cx="3152775" cy="2240280"/>
            <a:chOff x="4772025" y="4465320"/>
            <a:chExt cx="3152775" cy="224028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27275" y="4465320"/>
              <a:ext cx="2942081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kstvak 7"/>
            <p:cNvSpPr txBox="1"/>
            <p:nvPr/>
          </p:nvSpPr>
          <p:spPr>
            <a:xfrm>
              <a:off x="4772025" y="6474768"/>
              <a:ext cx="3152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Science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volume 316, 1491; 2007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1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Trust Case-Control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1,500 1958 Birth Cohort Controls (58BC)</a:t>
            </a:r>
          </a:p>
          <a:p>
            <a:r>
              <a:rPr lang="en-US" dirty="0"/>
              <a:t>1,500 UK Blood Services Controls (UKBS)</a:t>
            </a:r>
          </a:p>
          <a:p>
            <a:r>
              <a:rPr lang="en-US" dirty="0"/>
              <a:t>14,000 cases of seven common diseases</a:t>
            </a:r>
          </a:p>
          <a:p>
            <a:pPr lvl="1"/>
            <a:r>
              <a:rPr lang="en-US" sz="1800" dirty="0"/>
              <a:t>Bipolar disorder</a:t>
            </a:r>
          </a:p>
          <a:p>
            <a:pPr lvl="1"/>
            <a:r>
              <a:rPr lang="en-US" sz="1800" b="1" dirty="0"/>
              <a:t>Coronary artery disease</a:t>
            </a:r>
          </a:p>
          <a:p>
            <a:pPr lvl="1"/>
            <a:r>
              <a:rPr lang="en-US" sz="1800" dirty="0" err="1"/>
              <a:t>Crohn's</a:t>
            </a:r>
            <a:r>
              <a:rPr lang="en-US" sz="1800" dirty="0"/>
              <a:t> disease</a:t>
            </a:r>
          </a:p>
          <a:p>
            <a:pPr lvl="1"/>
            <a:r>
              <a:rPr lang="en-US" sz="1800" b="1" dirty="0"/>
              <a:t>Hypertension</a:t>
            </a:r>
          </a:p>
          <a:p>
            <a:pPr lvl="1"/>
            <a:r>
              <a:rPr lang="en-US" sz="1800" dirty="0"/>
              <a:t>Rheumatoid arthritis</a:t>
            </a:r>
          </a:p>
          <a:p>
            <a:pPr lvl="1"/>
            <a:r>
              <a:rPr lang="en-US" sz="1800" b="1" dirty="0"/>
              <a:t>Type 1 diabetes</a:t>
            </a:r>
          </a:p>
          <a:p>
            <a:pPr lvl="1"/>
            <a:r>
              <a:rPr lang="en-US" sz="1800" b="1" dirty="0"/>
              <a:t>Type 2 diabetes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241444"/>
            <a:ext cx="5935960" cy="3053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8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5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6642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err="1" smtClean="0"/>
              <a:t>deCODE</a:t>
            </a:r>
            <a:r>
              <a:rPr lang="en-US" sz="1800" dirty="0" smtClean="0"/>
              <a:t> Genetics was the first to discover a SNP associated with myocardial infarction (MI) in 2007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WTCCC, McPherson, and </a:t>
            </a:r>
            <a:r>
              <a:rPr lang="en-US" sz="1800" dirty="0" err="1" smtClean="0"/>
              <a:t>Samani</a:t>
            </a:r>
            <a:r>
              <a:rPr lang="en-US" sz="1800" dirty="0" smtClean="0"/>
              <a:t> were able to replicate the same finding in the same year, and many have reconfirmed it in different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6" name="Tekstvak 8"/>
          <p:cNvSpPr txBox="1"/>
          <p:nvPr/>
        </p:nvSpPr>
        <p:spPr>
          <a:xfrm>
            <a:off x="107504" y="616704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Helgadottir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A.,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:1491-1493, 2007</a:t>
            </a:r>
          </a:p>
          <a:p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McPherson, R.,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:1488-1491,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N.J., </a:t>
            </a:r>
            <a:r>
              <a:rPr lang="en-US" sz="900" i="1" dirty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357(5)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:443-453, 2007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02" name="Picture 2" descr="heart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595" y="1066800"/>
            <a:ext cx="2205405" cy="16383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2203" y="4490630"/>
            <a:ext cx="3565597" cy="18339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819400"/>
            <a:ext cx="2942081" cy="2011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743200"/>
            <a:ext cx="5140900" cy="168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 b="41414"/>
          <a:stretch>
            <a:fillRect/>
          </a:stretch>
        </p:blipFill>
        <p:spPr bwMode="auto">
          <a:xfrm>
            <a:off x="1457054" y="4806778"/>
            <a:ext cx="3876946" cy="128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42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832" t="3259" r="1799" b="60683"/>
          <a:stretch>
            <a:fillRect/>
          </a:stretch>
        </p:blipFill>
        <p:spPr bwMode="auto">
          <a:xfrm>
            <a:off x="145830" y="2509884"/>
            <a:ext cx="8818658" cy="360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9512" y="1196752"/>
            <a:ext cx="2664000" cy="288000"/>
          </a:xfrm>
          <a:prstGeom prst="wedgeRoundRectCallout">
            <a:avLst>
              <a:gd name="adj1" fmla="val -36886"/>
              <a:gd name="adj2" fmla="val 409244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-Log10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the associated p-value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47864" y="6237312"/>
            <a:ext cx="4968552" cy="288032"/>
          </a:xfrm>
          <a:prstGeom prst="wedgeRoundRectCallout">
            <a:avLst>
              <a:gd name="adj1" fmla="val 24350"/>
              <a:gd name="adj2" fmla="val -202762"/>
              <a:gd name="adj3" fmla="val 16667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SNP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is plotted per chromosome in genomic positional order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52120" y="1196752"/>
            <a:ext cx="3240360" cy="792088"/>
          </a:xfrm>
          <a:prstGeom prst="wedgeRoundRectCallout">
            <a:avLst>
              <a:gd name="adj1" fmla="val -68682"/>
              <a:gd name="adj2" fmla="val 140880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A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Manhattan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skyscraper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significance at a region (9p21) associated with the trait (CAD), rs1333049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827584" y="1772816"/>
            <a:ext cx="8064896" cy="2088232"/>
            <a:chOff x="827584" y="1772816"/>
            <a:chExt cx="8064896" cy="2088232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827584" y="3861048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 bwMode="auto">
            <a:xfrm>
              <a:off x="1187624" y="1772816"/>
              <a:ext cx="3096048" cy="720080"/>
            </a:xfrm>
            <a:prstGeom prst="wedgeRoundRectCallout">
              <a:avLst>
                <a:gd name="adj1" fmla="val -48392"/>
                <a:gd name="adj2" fmla="val 236269"/>
                <a:gd name="adj3" fmla="val 16667"/>
              </a:avLst>
            </a:prstGeom>
            <a:ln w="19050">
              <a:solidFill>
                <a:schemeClr val="accent4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-08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, which is correcting for 2x500,000 tests (</a:t>
              </a:r>
              <a:r>
                <a:rPr kumimoji="0" lang="en-US" sz="1400" b="0" i="0" u="none" strike="noStrike" cap="none" normalizeH="0" dirty="0" err="1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Bonferroni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)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827584" y="3140968"/>
            <a:ext cx="8064896" cy="1584176"/>
            <a:chOff x="827584" y="3140968"/>
            <a:chExt cx="8064896" cy="1584176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827584" y="4725144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ounded Rectangular Callout 14"/>
            <p:cNvSpPr/>
            <p:nvPr/>
          </p:nvSpPr>
          <p:spPr bwMode="auto">
            <a:xfrm>
              <a:off x="2195736" y="3140968"/>
              <a:ext cx="2664296" cy="504056"/>
            </a:xfrm>
            <a:prstGeom prst="wedgeRoundRectCallout">
              <a:avLst>
                <a:gd name="adj1" fmla="val -32415"/>
                <a:gd name="adj2" fmla="val 261291"/>
                <a:gd name="adj3" fmla="val 16667"/>
              </a:avLst>
            </a:prstGeom>
            <a:ln w="3175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Suggestive 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-04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sp>
        <p:nvSpPr>
          <p:cNvPr id="18" name="Rounded Rectangular Callout 17"/>
          <p:cNvSpPr/>
          <p:nvPr/>
        </p:nvSpPr>
        <p:spPr bwMode="auto">
          <a:xfrm>
            <a:off x="5868144" y="2636912"/>
            <a:ext cx="2664000" cy="288000"/>
          </a:xfrm>
          <a:prstGeom prst="wedgeRoundRectCallout">
            <a:avLst>
              <a:gd name="adj1" fmla="val -80087"/>
              <a:gd name="adj2" fmla="val 217649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dot represents one SNP</a:t>
            </a:r>
          </a:p>
        </p:txBody>
      </p:sp>
      <p:sp>
        <p:nvSpPr>
          <p:cNvPr id="1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N.J.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bg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357:443-53;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91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8"/>
          <p:cNvSpPr txBox="1"/>
          <p:nvPr/>
        </p:nvSpPr>
        <p:spPr>
          <a:xfrm>
            <a:off x="4114800" y="6400800"/>
            <a:ext cx="4122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famous example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600" dirty="0" smtClean="0"/>
              <a:t>The SNPs associated with CAD on 9p21.1 are rs1333049, rs10757274, rs2383207, rs2891168, and rs10757278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They are found in an </a:t>
            </a:r>
            <a:r>
              <a:rPr lang="en-US" sz="1600" i="1" dirty="0" smtClean="0"/>
              <a:t>intergenic region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Genes nearby: </a:t>
            </a:r>
            <a:r>
              <a:rPr lang="en-US" sz="1600" i="1" dirty="0" smtClean="0"/>
              <a:t>CDKN2A</a:t>
            </a:r>
            <a:r>
              <a:rPr lang="en-US" sz="1600" dirty="0" smtClean="0"/>
              <a:t>, </a:t>
            </a:r>
            <a:r>
              <a:rPr lang="en-US" sz="1600" i="1" dirty="0" smtClean="0"/>
              <a:t>CDKN2B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also associated with </a:t>
            </a:r>
            <a:r>
              <a:rPr lang="en-US" sz="1400" i="1" dirty="0" smtClean="0"/>
              <a:t>type 2 diabetes mellitus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regulating cell proliferation, cell aging and the associated degeneration, and programmed cell death of many cell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0" y="3200399"/>
            <a:ext cx="4343400" cy="318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563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results…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80687"/>
          <a:stretch>
            <a:fillRect/>
          </a:stretch>
        </p:blipFill>
        <p:spPr bwMode="auto">
          <a:xfrm>
            <a:off x="419100" y="1143000"/>
            <a:ext cx="8305800" cy="10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 t="21497" b="75828"/>
          <a:stretch>
            <a:fillRect/>
          </a:stretch>
        </p:blipFill>
        <p:spPr bwMode="auto">
          <a:xfrm>
            <a:off x="384048" y="2217992"/>
            <a:ext cx="8302752" cy="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304800" y="3048000"/>
            <a:ext cx="2651760" cy="914400"/>
          </a:xfrm>
          <a:prstGeom prst="wedgeRoundRectCallout">
            <a:avLst>
              <a:gd name="adj1" fmla="val -4512"/>
              <a:gd name="adj2" fmla="val -111672"/>
              <a:gd name="adj3" fmla="val 16667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CAD: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coronary artery disease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  <a:latin typeface="+mn-lt"/>
              </a:rPr>
              <a:t>9p21: </a:t>
            </a:r>
            <a:r>
              <a:rPr lang="en-US" sz="1200" dirty="0" smtClean="0">
                <a:solidFill>
                  <a:schemeClr val="accent4"/>
                </a:solidFill>
                <a:latin typeface="+mn-lt"/>
              </a:rPr>
              <a:t>chromosome 9, short arm (p)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Region: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21.93-22.12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megabase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pairs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</a:rPr>
              <a:t>r</a:t>
            </a:r>
            <a:r>
              <a:rPr lang="en-US" sz="1200" b="1" baseline="0" dirty="0" smtClean="0">
                <a:solidFill>
                  <a:schemeClr val="accent4"/>
                </a:solidFill>
                <a:latin typeface="+mn-lt"/>
              </a:rPr>
              <a:t>s1333049: 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official </a:t>
            </a:r>
            <a:r>
              <a:rPr lang="en-US" sz="1200" baseline="0" dirty="0" err="1" smtClean="0">
                <a:solidFill>
                  <a:schemeClr val="accent4"/>
                </a:solidFill>
                <a:latin typeface="+mn-lt"/>
              </a:rPr>
              <a:t>dbSNP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 ID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" y="2133600"/>
            <a:ext cx="2560320" cy="304800"/>
          </a:xfrm>
          <a:prstGeom prst="round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90800" y="4572000"/>
            <a:ext cx="3048000" cy="304800"/>
          </a:xfrm>
          <a:prstGeom prst="wedgeRoundRectCallout">
            <a:avLst>
              <a:gd name="adj1" fmla="val -21215"/>
              <a:gd name="adj2" fmla="val -743760"/>
              <a:gd name="adj3" fmla="val 16667"/>
            </a:avLst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P-value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of association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 test</a:t>
            </a:r>
            <a:r>
              <a:rPr lang="en-US" sz="1200" dirty="0" smtClean="0">
                <a:solidFill>
                  <a:schemeClr val="accent1"/>
                </a:solidFill>
                <a:ea typeface="ＭＳ Ｐゴシック" pitchFamily="34" charset="-128"/>
              </a:rPr>
              <a:t>: AA vs. AB vs. BB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572000" y="5715000"/>
            <a:ext cx="3048000" cy="457200"/>
          </a:xfrm>
          <a:prstGeom prst="wedgeRoundRectCallout">
            <a:avLst>
              <a:gd name="adj1" fmla="val 74428"/>
              <a:gd name="adj2" fmla="val -752738"/>
              <a:gd name="adj3" fmla="val 16667"/>
            </a:avLst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Minor allele frequency: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the frequency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 of the risk (minor) allele in the population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343400" y="2895600"/>
            <a:ext cx="3048000" cy="685800"/>
          </a:xfrm>
          <a:prstGeom prst="wedgeRoundRectCallout">
            <a:avLst>
              <a:gd name="adj1" fmla="val 4890"/>
              <a:gd name="adj2" fmla="val -113147"/>
              <a:gd name="adj3" fmla="val 16667"/>
            </a:avLst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Risk allele: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minor allele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Odds ratio: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the odds of exposure between cases and controls 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757160" y="2133600"/>
            <a:ext cx="914400" cy="304800"/>
          </a:xfrm>
          <a:prstGeom prst="round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2133600"/>
            <a:ext cx="2377440" cy="304800"/>
          </a:xfrm>
          <a:prstGeom prst="roundRect">
            <a:avLst/>
          </a:prstGeom>
          <a:solidFill>
            <a:schemeClr val="accent6">
              <a:alpha val="2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1800" y="2133600"/>
            <a:ext cx="731520" cy="3048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88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8"/>
          <p:cNvSpPr txBox="1"/>
          <p:nvPr/>
        </p:nvSpPr>
        <p:spPr>
          <a:xfrm>
            <a:off x="5441504" y="6400800"/>
            <a:ext cx="2788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NJ.,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Circ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Cardiovasc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Genet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1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:81-84, 2008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points to a </a:t>
            </a:r>
            <a:r>
              <a:rPr lang="en-US" i="1" dirty="0" smtClean="0"/>
              <a:t>RNA gene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Resequencing</a:t>
            </a:r>
            <a:r>
              <a:rPr lang="en-US" dirty="0" smtClean="0"/>
              <a:t> unveiled a RNA gene, </a:t>
            </a:r>
            <a:r>
              <a:rPr lang="en-US" i="1" dirty="0" smtClean="0"/>
              <a:t>ANRIL</a:t>
            </a:r>
          </a:p>
          <a:p>
            <a:r>
              <a:rPr lang="en-US" dirty="0" smtClean="0"/>
              <a:t>Current efforts are aimed to elucidate the role of </a:t>
            </a:r>
            <a:r>
              <a:rPr lang="en-US" i="1" dirty="0" smtClean="0"/>
              <a:t>ANRIL</a:t>
            </a:r>
            <a:r>
              <a:rPr lang="en-US" dirty="0" smtClean="0"/>
              <a:t> in (A)MI</a:t>
            </a:r>
          </a:p>
          <a:p>
            <a:r>
              <a:rPr lang="en-US" dirty="0" smtClean="0"/>
              <a:t>Might be involved in </a:t>
            </a:r>
            <a:r>
              <a:rPr lang="en-US" i="1" dirty="0" smtClean="0"/>
              <a:t>early-onset MI</a:t>
            </a:r>
            <a:r>
              <a:rPr lang="en-US" dirty="0" smtClean="0"/>
              <a:t> (before age of 50 years)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596" t="7754" r="1257" b="8756"/>
          <a:stretch>
            <a:fillRect/>
          </a:stretch>
        </p:blipFill>
        <p:spPr bwMode="auto">
          <a:xfrm>
            <a:off x="1259632" y="2743200"/>
            <a:ext cx="66247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78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CARDIoGRAMplusC4D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4965601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>
                <a:solidFill>
                  <a:schemeClr val="accent1"/>
                </a:solidFill>
              </a:rPr>
              <a:t>C</a:t>
            </a:r>
            <a:r>
              <a:rPr lang="en-US" sz="1800" dirty="0" smtClean="0"/>
              <a:t>oronary </a:t>
            </a:r>
            <a:r>
              <a:rPr lang="en-US" sz="1800" dirty="0" smtClean="0">
                <a:solidFill>
                  <a:schemeClr val="accent1"/>
                </a:solidFill>
              </a:rPr>
              <a:t>Ar</a:t>
            </a:r>
            <a:r>
              <a:rPr lang="en-US" sz="1800" dirty="0" smtClean="0"/>
              <a:t>tery </a:t>
            </a:r>
            <a:r>
              <a:rPr lang="en-US" sz="1800" dirty="0" smtClean="0">
                <a:solidFill>
                  <a:schemeClr val="accent1"/>
                </a:solidFill>
              </a:rPr>
              <a:t>Di</a:t>
            </a:r>
            <a:r>
              <a:rPr lang="en-US" sz="1800" dirty="0" smtClean="0"/>
              <a:t>sease </a:t>
            </a:r>
            <a:r>
              <a:rPr lang="en-US" sz="1800" dirty="0" smtClean="0">
                <a:solidFill>
                  <a:schemeClr val="accent1"/>
                </a:solidFill>
              </a:rPr>
              <a:t>G</a:t>
            </a:r>
            <a:r>
              <a:rPr lang="en-US" sz="1800" dirty="0" smtClean="0"/>
              <a:t>enome–Wide </a:t>
            </a:r>
            <a:r>
              <a:rPr lang="en-US" sz="1800" dirty="0" smtClean="0">
                <a:solidFill>
                  <a:schemeClr val="accent1"/>
                </a:solidFill>
              </a:rPr>
              <a:t>R</a:t>
            </a:r>
            <a:r>
              <a:rPr lang="en-US" sz="1800" dirty="0" smtClean="0"/>
              <a:t>eplication </a:t>
            </a:r>
            <a:r>
              <a:rPr lang="en-US" sz="1800" dirty="0" smtClean="0">
                <a:solidFill>
                  <a:schemeClr val="accent1"/>
                </a:solidFill>
              </a:rPr>
              <a:t>A</a:t>
            </a:r>
            <a:r>
              <a:rPr lang="en-US" sz="1800" dirty="0" smtClean="0"/>
              <a:t>nd </a:t>
            </a:r>
            <a:r>
              <a:rPr lang="en-US" sz="1800" dirty="0" smtClean="0">
                <a:solidFill>
                  <a:schemeClr val="accent1"/>
                </a:solidFill>
              </a:rPr>
              <a:t>M</a:t>
            </a:r>
            <a:r>
              <a:rPr lang="en-US" sz="1800" dirty="0" smtClean="0"/>
              <a:t>eta–Analysis Study: </a:t>
            </a:r>
            <a:r>
              <a:rPr lang="en-US" sz="1800" dirty="0" err="1" smtClean="0"/>
              <a:t>CARDIoGRAM</a:t>
            </a: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dirty="0" smtClean="0"/>
              <a:t>&gt; 63,000 cases and &gt; 130,000 controls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Myocardial infarction (MI), coronary artery disease (CAD) or both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CAD: MI, CABG, PTCA, AP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Age limit: 45-66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Recent studies uncovered around 30 variants associated with MI/CAD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Sample size greatly influences power and effect size to discover new variants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CARDIoGRAMplusC4D sought to solves this issue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15 novel susceptibility loci for CAD were discovered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pic>
        <p:nvPicPr>
          <p:cNvPr id="5" name="Picture 4" descr="23202125 The CARDIoGRAMplusC4D Consortium ea Large-scale association analysis identifies new risk loci for  CAD - Nat Genet 20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6" y="990600"/>
            <a:ext cx="404648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&amp;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30 previously associated loci could be replicated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15 novel loci were uncovered, some of which are also associated with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Carotid plaque presence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Ischemic large artery (=carotid) stroke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2"/>
          <a:stretch/>
        </p:blipFill>
        <p:spPr bwMode="auto">
          <a:xfrm>
            <a:off x="152400" y="2373764"/>
            <a:ext cx="6400800" cy="425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94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pic>
        <p:nvPicPr>
          <p:cNvPr id="3" name="Picture 2" descr="Published_GWA_Reports_6-20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7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3" name="Picture 2" descr="GWAS_2012-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6200"/>
            <a:ext cx="91694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5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of GWAS in Atherosclerosis and CVD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smtClean="0"/>
              <a:t>GWAS of the three major CVD: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Coronary artery disease (including MI)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Ischemic stroke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Abdominal aortic aneurysm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GWAS of essentially all traditional risk factors of CVD have uncovered hundreds of variants associated with these risk factors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Type 2 diabetes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Hypertension &amp; blood pressures (SBP, DBP, MAP, PP)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Glucose levels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CRP levels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Kidney function (</a:t>
            </a:r>
            <a:r>
              <a:rPr lang="en-US" sz="1600" dirty="0" err="1" smtClean="0"/>
              <a:t>eGFR</a:t>
            </a:r>
            <a:r>
              <a:rPr lang="en-US" sz="1600" dirty="0" smtClean="0"/>
              <a:t>) and chronic kidney disease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Smoking (!) </a:t>
            </a:r>
            <a:r>
              <a:rPr lang="en-US" sz="1600" dirty="0" smtClean="0">
                <a:sym typeface="Wingdings"/>
              </a:rPr>
              <a:t> interestingly no overlap with any of the other risk factors or CVD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>
                <a:sym typeface="Wingdings"/>
              </a:rPr>
              <a:t>BMI</a:t>
            </a:r>
          </a:p>
          <a:p>
            <a:pPr lvl="1">
              <a:lnSpc>
                <a:spcPts val="2800"/>
              </a:lnSpc>
            </a:pPr>
            <a:r>
              <a:rPr lang="en-US" sz="1600" i="1" dirty="0" smtClean="0">
                <a:sym typeface="Wingdings"/>
              </a:rPr>
              <a:t>Et cetera, </a:t>
            </a:r>
            <a:r>
              <a:rPr lang="en-US" sz="1600" i="1" smtClean="0">
                <a:sym typeface="Wingdings"/>
              </a:rPr>
              <a:t>et cetera</a:t>
            </a:r>
            <a:r>
              <a:rPr lang="en-US" sz="1600" smtClean="0">
                <a:sym typeface="Wingdings"/>
              </a:rPr>
              <a:t>…</a:t>
            </a:r>
            <a:endParaRPr lang="en-US" sz="1600" dirty="0" smtClean="0"/>
          </a:p>
          <a:p>
            <a:pPr marL="0" indent="0">
              <a:lnSpc>
                <a:spcPts val="2800"/>
              </a:lnSpc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019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some statistics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1800" dirty="0" smtClean="0"/>
              <a:t>3.2 billion base pairs in the haploid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≈ 18,000-25,000 genes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≈23,000 coding for proteins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Only 1.5% of the total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Rest of the genome: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Non-coding RNA (</a:t>
            </a:r>
            <a:r>
              <a:rPr lang="en-US" sz="1600" dirty="0" err="1" smtClean="0"/>
              <a:t>rRNA</a:t>
            </a:r>
            <a:r>
              <a:rPr lang="en-US" sz="1600" dirty="0" smtClean="0"/>
              <a:t>, </a:t>
            </a:r>
            <a:r>
              <a:rPr lang="en-US" sz="1600" dirty="0" err="1" smtClean="0"/>
              <a:t>tRNA</a:t>
            </a:r>
            <a:r>
              <a:rPr lang="en-US" sz="1600" dirty="0" smtClean="0"/>
              <a:t>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Regulatory sequences, e.g. promoter, enhancer regions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Repetitive elements and other variations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Transposable elements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(So there’s no such thing as “junk DNA”…)</a:t>
            </a:r>
          </a:p>
          <a:p>
            <a:pPr lvl="2">
              <a:lnSpc>
                <a:spcPts val="30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2050" name="Picture 2" descr="C:\Users\Sander\Genomics\_media\Infographics\dna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35836"/>
          <a:stretch/>
        </p:blipFill>
        <p:spPr bwMode="auto">
          <a:xfrm>
            <a:off x="5943600" y="1026013"/>
            <a:ext cx="3168198" cy="5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51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  <p:pic>
        <p:nvPicPr>
          <p:cNvPr id="8" name="Picture 7" descr="21909115 ICBPGWAS Genetic variants in novel pathways influence BP and CVD risk - Nature 201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 b="39980"/>
          <a:stretch/>
        </p:blipFill>
        <p:spPr>
          <a:xfrm>
            <a:off x="152400" y="380999"/>
            <a:ext cx="8563543" cy="6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Genetics, Biomarkers &amp; Disease</a:t>
            </a:r>
          </a:p>
        </p:txBody>
      </p:sp>
    </p:spTree>
    <p:extLst>
      <p:ext uri="{BB962C8B-B14F-4D97-AF65-F5344CB8AC3E}">
        <p14:creationId xmlns:p14="http://schemas.microsoft.com/office/powerpoint/2010/main" val="206779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</a:t>
            </a:r>
            <a:r>
              <a:rPr lang="en-US" i="1" u="sng" dirty="0" smtClean="0"/>
              <a:t>was</a:t>
            </a:r>
            <a:r>
              <a:rPr lang="en-US" dirty="0" smtClean="0"/>
              <a:t> </a:t>
            </a:r>
            <a:r>
              <a:rPr lang="en-US" dirty="0" smtClean="0"/>
              <a:t>used in a laboratory DNA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sz="2000" dirty="0" err="1" smtClean="0"/>
              <a:t>deCODE</a:t>
            </a:r>
            <a:r>
              <a:rPr lang="en-US" sz="2000" dirty="0" smtClean="0"/>
              <a:t> Genetics’ </a:t>
            </a:r>
            <a:r>
              <a:rPr lang="en-US" sz="2000" dirty="0" err="1" smtClean="0"/>
              <a:t>deCODE</a:t>
            </a:r>
            <a:r>
              <a:rPr lang="en-US" sz="2000" dirty="0" smtClean="0"/>
              <a:t> MI™</a:t>
            </a:r>
          </a:p>
          <a:p>
            <a:r>
              <a:rPr lang="en-US" sz="2000" dirty="0" smtClean="0"/>
              <a:t>Assessment of the risk for (early–onset) myocardial infarction</a:t>
            </a:r>
          </a:p>
          <a:p>
            <a:pPr lvl="1"/>
            <a:r>
              <a:rPr lang="en-US" sz="1800" dirty="0" smtClean="0"/>
              <a:t>SNPs rs133049 and rs10757278</a:t>
            </a:r>
            <a:r>
              <a:rPr lang="en-US" sz="1800" dirty="0"/>
              <a:t> </a:t>
            </a:r>
            <a:r>
              <a:rPr lang="en-US" sz="1800" dirty="0" smtClean="0"/>
              <a:t>located in vicinity to </a:t>
            </a:r>
            <a:r>
              <a:rPr lang="en-US" sz="1800" i="1" dirty="0" smtClean="0"/>
              <a:t>CDKN2A</a:t>
            </a:r>
            <a:r>
              <a:rPr lang="en-US" sz="1800" dirty="0" smtClean="0"/>
              <a:t> and </a:t>
            </a:r>
            <a:r>
              <a:rPr lang="en-US" sz="1800" i="1" dirty="0" smtClean="0"/>
              <a:t>CDKN2B</a:t>
            </a:r>
          </a:p>
          <a:p>
            <a:pPr lvl="1"/>
            <a:r>
              <a:rPr lang="en-US" sz="1800" dirty="0" smtClean="0"/>
              <a:t>Risk allele is </a:t>
            </a:r>
            <a:r>
              <a:rPr lang="en-US" sz="1800" i="1" dirty="0" smtClean="0"/>
              <a:t>independent</a:t>
            </a:r>
            <a:r>
              <a:rPr lang="en-US" sz="1800" dirty="0" smtClean="0"/>
              <a:t> and </a:t>
            </a:r>
            <a:r>
              <a:rPr lang="en-US" sz="1800" i="1" dirty="0" smtClean="0"/>
              <a:t>additive</a:t>
            </a:r>
            <a:r>
              <a:rPr lang="en-US" sz="1800" dirty="0" smtClean="0"/>
              <a:t> to traditional risk factors (Framingham Heart Score, </a:t>
            </a:r>
            <a:r>
              <a:rPr lang="en-US" sz="1800" dirty="0" err="1" smtClean="0"/>
              <a:t>Reynold’s</a:t>
            </a:r>
            <a:r>
              <a:rPr lang="en-US" sz="1800" dirty="0" smtClean="0"/>
              <a:t> score, AIRIC score)</a:t>
            </a:r>
          </a:p>
          <a:p>
            <a:pPr lvl="1"/>
            <a:r>
              <a:rPr lang="en-US" sz="1800" dirty="0" smtClean="0"/>
              <a:t>20-22% of the general population carry the risk allele</a:t>
            </a:r>
          </a:p>
          <a:p>
            <a:pPr lvl="1"/>
            <a:r>
              <a:rPr lang="en-US" sz="1800" dirty="0" smtClean="0"/>
              <a:t>≥40% in patients suffering early MI (male &lt; 50 years, female &lt; 60 years)</a:t>
            </a:r>
          </a:p>
          <a:p>
            <a:pPr lvl="1"/>
            <a:r>
              <a:rPr lang="en-US" sz="1800" dirty="0" smtClean="0"/>
              <a:t>Carrying two copies of the risk allele </a:t>
            </a:r>
            <a:r>
              <a:rPr lang="en-US" sz="1800" dirty="0"/>
              <a:t>correspond to an approximate </a:t>
            </a:r>
            <a:r>
              <a:rPr lang="en-US" sz="1800" i="1" dirty="0" smtClean="0"/>
              <a:t>1.6 </a:t>
            </a:r>
            <a:r>
              <a:rPr lang="en-US" sz="1800" i="1" dirty="0"/>
              <a:t>fold increase over the general population</a:t>
            </a:r>
            <a:r>
              <a:rPr lang="en-US" sz="1800" dirty="0"/>
              <a:t> of early onset MI and a </a:t>
            </a:r>
            <a:r>
              <a:rPr lang="en-US" sz="1800" i="1" dirty="0"/>
              <a:t>1.3 fold risk of MI in </a:t>
            </a:r>
            <a:r>
              <a:rPr lang="en-US" sz="1800" i="1" dirty="0" smtClean="0"/>
              <a:t>general</a:t>
            </a:r>
          </a:p>
          <a:p>
            <a:r>
              <a:rPr lang="en-US" sz="2000" dirty="0" smtClean="0"/>
              <a:t>Tested according to CLIA, but not FDA approved</a:t>
            </a:r>
          </a:p>
          <a:p>
            <a:r>
              <a:rPr lang="en-US" sz="2000" dirty="0" smtClean="0"/>
              <a:t>Collaboration with clinicians/clinical </a:t>
            </a:r>
            <a:r>
              <a:rPr lang="en-US" sz="2000" dirty="0" smtClean="0"/>
              <a:t>geneticists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1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MI™ </a:t>
            </a:r>
            <a:r>
              <a:rPr lang="en-US" sz="2000" i="1" dirty="0" smtClean="0">
                <a:solidFill>
                  <a:srgbClr val="2C9AFF"/>
                </a:solidFill>
              </a:rPr>
              <a:t>provided a modified 10 year CHD risk</a:t>
            </a:r>
            <a:endParaRPr lang="en-US" sz="2000" i="1" dirty="0">
              <a:solidFill>
                <a:srgbClr val="2C9A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43</a:t>
            </a:fld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0" r="45853" b="12403"/>
          <a:stretch/>
        </p:blipFill>
        <p:spPr bwMode="auto">
          <a:xfrm>
            <a:off x="4692126" y="1268760"/>
            <a:ext cx="4070874" cy="444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4716016" y="4038600"/>
            <a:ext cx="4251960" cy="22860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16016" y="6021288"/>
            <a:ext cx="3552282" cy="517848"/>
          </a:xfrm>
          <a:prstGeom prst="wedgeRoundRectCallout">
            <a:avLst>
              <a:gd name="adj1" fmla="val -4670"/>
              <a:gd name="adj2" fmla="val -388847"/>
              <a:gd name="adj3" fmla="val 16667"/>
            </a:avLst>
          </a:prstGeom>
          <a:ln w="31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ea typeface="ＭＳ Ｐゴシック" pitchFamily="34" charset="-128"/>
              </a:rPr>
              <a:t>Cut-off, at which point some form of (drug) therapy starts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" y="1052736"/>
            <a:ext cx="4114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235750" y="3429000"/>
            <a:ext cx="2248018" cy="24482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28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9 to more than 20%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3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added value of </a:t>
            </a:r>
            <a:r>
              <a:rPr lang="en-US" dirty="0" smtClean="0"/>
              <a:t>Polygenic Burden/Risk </a:t>
            </a:r>
            <a:r>
              <a:rPr lang="en-US" dirty="0" smtClean="0"/>
              <a:t>Scores?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270400" cy="5577840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/>
              <a:t>Polygenic Burden/Risk Scores </a:t>
            </a:r>
            <a:r>
              <a:rPr lang="en-US" sz="2000" dirty="0" smtClean="0"/>
              <a:t>in addition to existing risk factor models</a:t>
            </a:r>
          </a:p>
          <a:p>
            <a:r>
              <a:rPr lang="en-US" sz="2000" dirty="0" smtClean="0"/>
              <a:t>Hundreds of variants are needed for any meaningful addition</a:t>
            </a:r>
          </a:p>
          <a:p>
            <a:r>
              <a:rPr lang="en-US" sz="2000" dirty="0" smtClean="0"/>
              <a:t>Upside: many variants remain to be discovered explaining more of the biology of phenotypes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45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371"/>
          <a:stretch/>
        </p:blipFill>
        <p:spPr>
          <a:xfrm>
            <a:off x="0" y="4305300"/>
            <a:ext cx="91440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24000"/>
            <a:ext cx="3585600" cy="26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 smtClean="0"/>
              <a:t>Proprotein</a:t>
            </a:r>
            <a:r>
              <a:rPr lang="en-US" sz="2600" dirty="0" smtClean="0"/>
              <a:t> </a:t>
            </a:r>
            <a:r>
              <a:rPr lang="en-US" sz="2600" dirty="0" err="1" smtClean="0"/>
              <a:t>convertase</a:t>
            </a:r>
            <a:r>
              <a:rPr lang="en-US" sz="2600" dirty="0" smtClean="0"/>
              <a:t> </a:t>
            </a:r>
            <a:r>
              <a:rPr lang="en-US" sz="2600" dirty="0" err="1" smtClean="0"/>
              <a:t>subtilisin</a:t>
            </a:r>
            <a:r>
              <a:rPr lang="en-US" sz="2600" dirty="0" smtClean="0"/>
              <a:t>/</a:t>
            </a:r>
            <a:r>
              <a:rPr lang="en-US" sz="2600" dirty="0" err="1" smtClean="0"/>
              <a:t>kexin</a:t>
            </a:r>
            <a:r>
              <a:rPr lang="en-US" sz="2600" dirty="0" smtClean="0"/>
              <a:t> type 9</a:t>
            </a:r>
            <a:endParaRPr lang="en-US" sz="2000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Variants in PCSK9 associated with low LDL and lower risk for CHD</a:t>
            </a:r>
          </a:p>
          <a:p>
            <a:pPr lvl="1"/>
            <a:r>
              <a:rPr lang="en-US" dirty="0" smtClean="0"/>
              <a:t>Cure?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  <p:pic>
        <p:nvPicPr>
          <p:cNvPr id="5" name="Picture 4" descr="16554528 Cohen JC ea Sequence variations in PCSK9, low LDL, and protection against CHD - NEJM 200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15186" r="12528" b="23333"/>
          <a:stretch/>
        </p:blipFill>
        <p:spPr>
          <a:xfrm>
            <a:off x="152400" y="1981200"/>
            <a:ext cx="3190760" cy="3200400"/>
          </a:xfrm>
          <a:prstGeom prst="rect">
            <a:avLst/>
          </a:prstGeom>
        </p:spPr>
      </p:pic>
      <p:pic>
        <p:nvPicPr>
          <p:cNvPr id="7" name="Content Placeholder 4" descr="16554528 Cohen JC ea Sequence variations in PCSK9, low LDL, and protection against CHD - NEJM 200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8716" r="13423" b="44726"/>
          <a:stretch/>
        </p:blipFill>
        <p:spPr bwMode="auto">
          <a:xfrm>
            <a:off x="3505200" y="1905000"/>
            <a:ext cx="4724400" cy="424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342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for PCSK9 antibodies</a:t>
            </a:r>
            <a:endParaRPr lang="en-US" dirty="0"/>
          </a:p>
        </p:txBody>
      </p:sp>
      <p:pic>
        <p:nvPicPr>
          <p:cNvPr id="5" name="Content Placeholder 4" descr="22435370 Stein EA ea Effect of a monoclonal antibody to PCSK9 on LDL cholesterol - NEJM 2012.pdf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t="12306" r="9067" b="9825"/>
          <a:stretch/>
        </p:blipFill>
        <p:spPr>
          <a:xfrm>
            <a:off x="685800" y="1066800"/>
            <a:ext cx="4648200" cy="55583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466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for PCSK9 antibodies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48</a:t>
            </a:fld>
            <a:endParaRPr lang="en-US" dirty="0" smtClean="0"/>
          </a:p>
        </p:txBody>
      </p:sp>
      <p:sp>
        <p:nvSpPr>
          <p:cNvPr id="6" name="Rectangle 5"/>
          <p:cNvSpPr/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7" name="Picture 6" descr="22435370 Stein EA ea Effect of a monoclonal antibody to PCSK9 on LDL cholesterol - NEJM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t="6481" r="9876" b="10926"/>
          <a:stretch/>
        </p:blipFill>
        <p:spPr>
          <a:xfrm>
            <a:off x="1371600" y="25399"/>
            <a:ext cx="5334000" cy="68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Biomarkers &amp; Disease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biomarker can be a protein causing the disease</a:t>
            </a:r>
          </a:p>
          <a:p>
            <a:r>
              <a:rPr lang="en-US" dirty="0" smtClean="0"/>
              <a:t>A biomarker can be a protein associated with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49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599"/>
            <a:ext cx="6248400" cy="326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4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CGTACTGACTGTCTAGACTAAACACATCCCACTTTACCCATGCATCGTACTGACTGTCTAGTCTAAACACATCCCACAT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ATCGTACTGACTGTCTAGTCTAAACACATCCCACATATCGTCATCGTACTGACTGTCTATTCTAAACACATCCCAGCAT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0596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SNPs, Biomarkers &amp; Disease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biomarker is associated with disease</a:t>
            </a:r>
          </a:p>
          <a:p>
            <a:r>
              <a:rPr lang="en-US" dirty="0" smtClean="0"/>
              <a:t>A genetic variant is associated with the expression of the biomarker</a:t>
            </a:r>
          </a:p>
          <a:p>
            <a:r>
              <a:rPr lang="en-US" dirty="0" smtClean="0"/>
              <a:t>A genetic variants is associated with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50</a:t>
            </a:fld>
            <a:endParaRPr 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80" y="3352800"/>
            <a:ext cx="673984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Genotypes are randomly assigned during meiosis and transferred from parent to child</a:t>
            </a:r>
          </a:p>
          <a:p>
            <a:r>
              <a:rPr lang="en-US" dirty="0" smtClean="0"/>
              <a:t>This is a “natural randomized controlled trial” based on genetic variation</a:t>
            </a:r>
          </a:p>
          <a:p>
            <a:r>
              <a:rPr lang="en-US" dirty="0" smtClean="0"/>
              <a:t>Use genetic variation as an instrument to infer causality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51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83000"/>
            <a:ext cx="5499100" cy="279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3606800"/>
            <a:ext cx="31750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HDL protective of MI?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33654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smtClean="0"/>
              <a:t>Various variants known to influence HDL levels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HDL levels are associated with lower risk of MI (or CAD)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Some also associated with the risk of MI (or CAD)</a:t>
            </a:r>
          </a:p>
          <a:p>
            <a:pPr>
              <a:lnSpc>
                <a:spcPts val="2800"/>
              </a:lnSpc>
            </a:pPr>
            <a:endParaRPr lang="en-US" sz="1800" dirty="0" smtClean="0"/>
          </a:p>
          <a:p>
            <a:pPr>
              <a:lnSpc>
                <a:spcPts val="2800"/>
              </a:lnSpc>
            </a:pPr>
            <a:r>
              <a:rPr lang="en-US" sz="1800" b="1" dirty="0" smtClean="0">
                <a:solidFill>
                  <a:srgbClr val="00539F"/>
                </a:solidFill>
              </a:rPr>
              <a:t>Is a lower HDL level causal to a lower risk for MI?</a:t>
            </a:r>
          </a:p>
          <a:p>
            <a:pPr>
              <a:lnSpc>
                <a:spcPts val="28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52</a:t>
            </a:fld>
            <a:endParaRPr lang="en-US" dirty="0" smtClean="0"/>
          </a:p>
        </p:txBody>
      </p:sp>
      <p:pic>
        <p:nvPicPr>
          <p:cNvPr id="5" name="Picture 4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/>
          <a:stretch/>
        </p:blipFill>
        <p:spPr>
          <a:xfrm>
            <a:off x="4419600" y="1066800"/>
            <a:ext cx="4648200" cy="545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in three steps… #1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53</a:t>
            </a:fld>
            <a:endParaRPr lang="en-US" dirty="0" smtClean="0"/>
          </a:p>
        </p:txBody>
      </p:sp>
      <p:pic>
        <p:nvPicPr>
          <p:cNvPr id="6" name="Picture 5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55927" r="5006" b="4999"/>
          <a:stretch/>
        </p:blipFill>
        <p:spPr>
          <a:xfrm>
            <a:off x="304800" y="1676400"/>
            <a:ext cx="8482396" cy="48768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Various variants associated with HDL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3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in three steps… #2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54</a:t>
            </a:fld>
            <a:endParaRPr lang="en-US" dirty="0" smtClean="0"/>
          </a:p>
        </p:txBody>
      </p:sp>
      <p:pic>
        <p:nvPicPr>
          <p:cNvPr id="7" name="Picture 6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0" t="15370" r="4011" b="58333"/>
          <a:stretch/>
        </p:blipFill>
        <p:spPr>
          <a:xfrm>
            <a:off x="228600" y="1524000"/>
            <a:ext cx="7280856" cy="4876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i="1" dirty="0" smtClean="0"/>
              <a:t>LIPG</a:t>
            </a:r>
            <a:r>
              <a:rPr lang="en-US" dirty="0" smtClean="0"/>
              <a:t> variant associates with HDL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2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in three steps… #3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55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 association with MI…</a:t>
            </a:r>
          </a:p>
        </p:txBody>
      </p:sp>
      <p:pic>
        <p:nvPicPr>
          <p:cNvPr id="8" name="Content Placeholder 4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902" r="3882" b="21890"/>
          <a:stretch/>
        </p:blipFill>
        <p:spPr bwMode="auto">
          <a:xfrm>
            <a:off x="152400" y="1447799"/>
            <a:ext cx="5638800" cy="51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42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-code-atheroexpress-n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876800"/>
            <a:ext cx="1981200" cy="1981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0"/>
            <a:ext cx="7329518" cy="914400"/>
          </a:xfrm>
        </p:spPr>
        <p:txBody>
          <a:bodyPr/>
          <a:lstStyle/>
          <a:p>
            <a:r>
              <a:rPr lang="en-US" dirty="0"/>
              <a:t>Cardiovascular Genetic Research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00" y="5486400"/>
            <a:ext cx="6892169" cy="468000"/>
            <a:chOff x="152400" y="5486400"/>
            <a:chExt cx="6892169" cy="468000"/>
          </a:xfrm>
        </p:grpSpPr>
        <p:pic>
          <p:nvPicPr>
            <p:cNvPr id="15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2200" y="5486400"/>
              <a:ext cx="676298" cy="467999"/>
            </a:xfrm>
            <a:prstGeom prst="rect">
              <a:avLst/>
            </a:prstGeom>
            <a:noFill/>
          </p:spPr>
        </p:pic>
        <p:pic>
          <p:nvPicPr>
            <p:cNvPr id="20" name="Picture 3" descr="C:\Users\sander\Documents\Cavadis BV\Media\AE Genomics\AE Genomics 2010 logo without text.jpg"/>
            <p:cNvPicPr>
              <a:picLocks noChangeAspect="1" noChangeArrowheads="1"/>
            </p:cNvPicPr>
            <p:nvPr/>
          </p:nvPicPr>
          <p:blipFill>
            <a:blip r:embed="rId4" cstate="print"/>
            <a:srcRect l="2778" t="2778"/>
            <a:stretch>
              <a:fillRect/>
            </a:stretch>
          </p:blipFill>
          <p:spPr bwMode="auto">
            <a:xfrm>
              <a:off x="1676400" y="5486400"/>
              <a:ext cx="467999" cy="467999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5486401"/>
              <a:ext cx="1316480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:\Users\Sander\Genomics\Project GIANT (BMI)\_logo&amp;media\giant-2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" t="10000" r="16817"/>
            <a:stretch/>
          </p:blipFill>
          <p:spPr bwMode="auto">
            <a:xfrm>
              <a:off x="5105400" y="5486400"/>
              <a:ext cx="1939169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9981" r="70402" b="78541"/>
            <a:stretch/>
          </p:blipFill>
          <p:spPr bwMode="auto">
            <a:xfrm>
              <a:off x="3276600" y="5486400"/>
              <a:ext cx="1669664" cy="4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1600200" y="6400859"/>
            <a:ext cx="4519490" cy="252000"/>
            <a:chOff x="152400" y="6400859"/>
            <a:chExt cx="4519490" cy="252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6436860"/>
              <a:ext cx="969073" cy="179999"/>
            </a:xfrm>
            <a:prstGeom prst="rect">
              <a:avLst/>
            </a:prstGeom>
          </p:spPr>
        </p:pic>
        <p:pic>
          <p:nvPicPr>
            <p:cNvPr id="24" name="Picture 2" descr="C:\Users\HLCU\Documents\Cavadis BV\Genomics\Golden Helix\Offical media\GH-Logo---LightBG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6418859"/>
              <a:ext cx="1454216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HLCU\Documents\Cavadis BV\Genomics\TIBCO Spotfire\spotfire_notagPMS_sm adapted RGB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6436859"/>
              <a:ext cx="78569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1" descr="affymetrix_new_logo_with_tagline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19400" y="6400859"/>
              <a:ext cx="862857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216000" y="838200"/>
            <a:ext cx="8640000" cy="34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36000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Char char="•"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Courier New" pitchFamily="49" charset="0"/>
              <a:buChar char="o"/>
              <a:defRPr sz="22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Wingdings" pitchFamily="2" charset="2"/>
              <a:buChar char="§"/>
              <a:defRPr sz="20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18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16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Experimental Cardiology Laboratory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G. </a:t>
            </a:r>
            <a:r>
              <a:rPr lang="en-US" sz="1400" dirty="0" err="1" smtClean="0"/>
              <a:t>Pasterkamp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D.P.V. de </a:t>
            </a:r>
            <a:r>
              <a:rPr lang="en-US" sz="1400" dirty="0" err="1" smtClean="0"/>
              <a:t>Kleijn</a:t>
            </a:r>
            <a:r>
              <a:rPr lang="en-US" sz="1400" dirty="0" smtClean="0"/>
              <a:t> (Singapore)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J.P.G. </a:t>
            </a:r>
            <a:r>
              <a:rPr lang="en-US" sz="1400" dirty="0" err="1" smtClean="0"/>
              <a:t>Sluijter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I. </a:t>
            </a:r>
            <a:r>
              <a:rPr lang="en-US" sz="1400" dirty="0" err="1" smtClean="0"/>
              <a:t>Höfer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Medical Genetics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P.I.W. de Bakker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Cardiology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F.W. </a:t>
            </a:r>
            <a:r>
              <a:rPr lang="en-US" sz="1400" dirty="0" err="1" smtClean="0"/>
              <a:t>Asselbergs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Magdalena </a:t>
            </a:r>
            <a:r>
              <a:rPr lang="en-US" sz="1400" dirty="0" err="1" smtClean="0"/>
              <a:t>Harakalova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err="1" smtClean="0"/>
              <a:t>Athero</a:t>
            </a:r>
            <a:r>
              <a:rPr lang="en-US" sz="1400" i="1" dirty="0" smtClean="0"/>
              <a:t>-Express | CTMM: Circulating Cells | Toll Express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Regenerative Medicine in </a:t>
            </a:r>
            <a:r>
              <a:rPr lang="en-US" sz="1400" dirty="0" err="1" smtClean="0">
                <a:solidFill>
                  <a:schemeClr val="accent1"/>
                </a:solidFill>
              </a:rPr>
              <a:t>Ischaemic</a:t>
            </a:r>
            <a:r>
              <a:rPr lang="en-US" sz="1400" dirty="0" smtClean="0">
                <a:solidFill>
                  <a:schemeClr val="accent1"/>
                </a:solidFill>
              </a:rPr>
              <a:t> Heart Disease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Stem Cells | Progenitor Cells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Mechanisms of Arterial Occlusive Disease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Toll-like receptors | Regenerative Medicine | </a:t>
            </a:r>
            <a:r>
              <a:rPr lang="en-US" sz="1400" i="1" dirty="0" err="1" smtClean="0"/>
              <a:t>Arteriogenesis</a:t>
            </a:r>
            <a:endParaRPr lang="en-US" sz="1400" i="1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Next-Generation Sequencing | GWAS | Pharmacogenomics</a:t>
            </a:r>
            <a:endParaRPr lang="en-US" sz="1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4445913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S.W. van der </a:t>
            </a:r>
            <a:r>
              <a:rPr lang="en-US" sz="2200" dirty="0" err="1" smtClean="0">
                <a:solidFill>
                  <a:schemeClr val="accent1"/>
                </a:solidFill>
                <a:latin typeface="+mn-lt"/>
              </a:rPr>
              <a:t>Laan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– </a:t>
            </a:r>
            <a:r>
              <a:rPr lang="en-US" sz="2200" dirty="0" smtClean="0">
                <a:solidFill>
                  <a:schemeClr val="accent1"/>
                </a:solidFill>
                <a:latin typeface="+mn-lt"/>
                <a:hlinkClick r:id="rId12"/>
              </a:rPr>
              <a:t>s.w.vanderlaan-2@umcutrecht.nl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529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200"/>
              </a:lnSpc>
            </a:pPr>
            <a:r>
              <a:rPr lang="en-US" sz="1200" dirty="0" smtClean="0"/>
              <a:t>McCarthy </a:t>
            </a:r>
            <a:r>
              <a:rPr lang="en-US" sz="1200" dirty="0"/>
              <a:t>MI, </a:t>
            </a:r>
            <a:r>
              <a:rPr lang="en-US" sz="1200" dirty="0" err="1"/>
              <a:t>Abecasis</a:t>
            </a:r>
            <a:r>
              <a:rPr lang="en-US" sz="1200" dirty="0"/>
              <a:t> GR, </a:t>
            </a:r>
            <a:r>
              <a:rPr lang="en-US" sz="1200" dirty="0" err="1"/>
              <a:t>Cardon</a:t>
            </a:r>
            <a:r>
              <a:rPr lang="en-US" sz="1200" dirty="0"/>
              <a:t> LR, </a:t>
            </a:r>
            <a:r>
              <a:rPr lang="en-US" sz="1200" i="1" dirty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Genome-wide association studies for complex traits: Consensus, uncertainty and challenges. </a:t>
            </a:r>
            <a:r>
              <a:rPr lang="en-US" sz="1200" i="1" dirty="0"/>
              <a:t>Nat Rev Genet</a:t>
            </a:r>
            <a:r>
              <a:rPr lang="en-US" sz="1200" dirty="0"/>
              <a:t>. 2008;9:356-369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Feero</a:t>
            </a:r>
            <a:r>
              <a:rPr lang="en-US" sz="1200" dirty="0"/>
              <a:t> WG, </a:t>
            </a:r>
            <a:r>
              <a:rPr lang="en-US" sz="1200" dirty="0" err="1"/>
              <a:t>Guttmacher</a:t>
            </a:r>
            <a:r>
              <a:rPr lang="en-US" sz="1200" dirty="0"/>
              <a:t> AE, Collins FS. </a:t>
            </a:r>
            <a:r>
              <a:rPr lang="en-US" sz="1200" b="1" dirty="0"/>
              <a:t>Genomic medicine--an updated primer.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2010;362:2001-2011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Damani</a:t>
            </a:r>
            <a:r>
              <a:rPr lang="en-US" sz="1200" dirty="0"/>
              <a:t> SB, </a:t>
            </a:r>
            <a:r>
              <a:rPr lang="en-US" sz="1200" dirty="0" err="1"/>
              <a:t>Topol</a:t>
            </a:r>
            <a:r>
              <a:rPr lang="en-US" sz="1200" dirty="0"/>
              <a:t> EJ. </a:t>
            </a:r>
            <a:r>
              <a:rPr lang="en-US" sz="1200" b="1" dirty="0"/>
              <a:t>Future use of genomics in coronary artery disease. </a:t>
            </a:r>
            <a:r>
              <a:rPr lang="en-US" sz="1200" i="1" dirty="0"/>
              <a:t>J Am </a:t>
            </a:r>
            <a:r>
              <a:rPr lang="en-US" sz="1200" i="1" dirty="0" err="1"/>
              <a:t>Coll</a:t>
            </a:r>
            <a:r>
              <a:rPr lang="en-US" sz="1200" i="1" dirty="0"/>
              <a:t> </a:t>
            </a:r>
            <a:r>
              <a:rPr lang="en-US" sz="1200" i="1" dirty="0" err="1"/>
              <a:t>Cardiol</a:t>
            </a:r>
            <a:r>
              <a:rPr lang="en-US" sz="1200" dirty="0"/>
              <a:t>. 2007;50:1933-1940</a:t>
            </a:r>
          </a:p>
          <a:p>
            <a:pPr>
              <a:lnSpc>
                <a:spcPts val="2200"/>
              </a:lnSpc>
            </a:pPr>
            <a:r>
              <a:rPr lang="en-US" sz="1200" dirty="0"/>
              <a:t>Pearson TA, </a:t>
            </a:r>
            <a:r>
              <a:rPr lang="en-US" sz="1200" dirty="0" err="1"/>
              <a:t>Manolio</a:t>
            </a:r>
            <a:r>
              <a:rPr lang="en-US" sz="1200" dirty="0"/>
              <a:t> TA. </a:t>
            </a:r>
            <a:r>
              <a:rPr lang="en-US" sz="1200" b="1" dirty="0"/>
              <a:t>How to interpret a genome-wide association study. </a:t>
            </a:r>
            <a:r>
              <a:rPr lang="en-US" sz="1200" i="1" dirty="0"/>
              <a:t>JAMA : the journal of the American Medical Association</a:t>
            </a:r>
            <a:r>
              <a:rPr lang="en-US" sz="1200" dirty="0"/>
              <a:t>. 2008;299:1335-1344</a:t>
            </a:r>
          </a:p>
          <a:p>
            <a:pPr marR="0">
              <a:lnSpc>
                <a:spcPts val="2200"/>
              </a:lnSpc>
            </a:pPr>
            <a:r>
              <a:rPr lang="en-US" sz="1200" dirty="0" smtClean="0"/>
              <a:t>Dietz </a:t>
            </a:r>
            <a:r>
              <a:rPr lang="en-US" sz="1200" dirty="0"/>
              <a:t>HC. </a:t>
            </a:r>
            <a:r>
              <a:rPr lang="en-US" sz="1200" b="1" dirty="0"/>
              <a:t>New therapeutic approaches to </a:t>
            </a:r>
            <a:r>
              <a:rPr lang="en-US" sz="1200" b="1" dirty="0" err="1"/>
              <a:t>mendelian</a:t>
            </a:r>
            <a:r>
              <a:rPr lang="en-US" sz="1200" b="1" dirty="0"/>
              <a:t> disorders.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2010;363:852-863</a:t>
            </a:r>
          </a:p>
          <a:p>
            <a:pPr marR="0">
              <a:lnSpc>
                <a:spcPts val="2200"/>
              </a:lnSpc>
            </a:pPr>
            <a:r>
              <a:rPr lang="en-US" sz="1200" dirty="0" err="1" smtClean="0"/>
              <a:t>Manolio</a:t>
            </a:r>
            <a:r>
              <a:rPr lang="en-US" sz="1200" dirty="0" smtClean="0"/>
              <a:t> </a:t>
            </a:r>
            <a:r>
              <a:rPr lang="en-US" sz="1200" dirty="0"/>
              <a:t>TA. </a:t>
            </a:r>
            <a:r>
              <a:rPr lang="en-US" sz="1200" b="1" dirty="0" smtClean="0"/>
              <a:t>Genome wide </a:t>
            </a:r>
            <a:r>
              <a:rPr lang="en-US" sz="1200" b="1" dirty="0"/>
              <a:t>association studies and assessment of the risk of disease.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</a:t>
            </a:r>
            <a:r>
              <a:rPr lang="en-US" sz="1200" dirty="0" smtClean="0"/>
              <a:t>2010;363:166-176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Schork</a:t>
            </a:r>
            <a:r>
              <a:rPr lang="en-US" sz="1200" dirty="0"/>
              <a:t> NJ, Murray SS, Frazer KA, </a:t>
            </a:r>
            <a:r>
              <a:rPr lang="en-US" sz="1200" dirty="0" err="1"/>
              <a:t>Topol</a:t>
            </a:r>
            <a:r>
              <a:rPr lang="en-US" sz="1200" dirty="0"/>
              <a:t> EJ. </a:t>
            </a:r>
            <a:r>
              <a:rPr lang="en-US" sz="1200" b="1" dirty="0"/>
              <a:t>Common vs. Rare allele hypotheses for complex diseases. </a:t>
            </a:r>
            <a:r>
              <a:rPr lang="en-US" sz="1200" i="1" dirty="0" err="1"/>
              <a:t>Curr</a:t>
            </a:r>
            <a:r>
              <a:rPr lang="en-US" sz="1200" i="1" dirty="0"/>
              <a:t> </a:t>
            </a:r>
            <a:r>
              <a:rPr lang="en-US" sz="1200" i="1" dirty="0" err="1"/>
              <a:t>Opin</a:t>
            </a:r>
            <a:r>
              <a:rPr lang="en-US" sz="1200" i="1" dirty="0"/>
              <a:t> Genet Dev</a:t>
            </a:r>
            <a:r>
              <a:rPr lang="en-US" sz="1200" dirty="0"/>
              <a:t>. 2009;19:212-219</a:t>
            </a:r>
          </a:p>
          <a:p>
            <a:pPr>
              <a:lnSpc>
                <a:spcPts val="2200"/>
              </a:lnSpc>
            </a:pPr>
            <a:r>
              <a:rPr lang="en-US" sz="1200" dirty="0" err="1" smtClean="0"/>
              <a:t>Manolio</a:t>
            </a:r>
            <a:r>
              <a:rPr lang="en-US" sz="1200" dirty="0" smtClean="0"/>
              <a:t> </a:t>
            </a:r>
            <a:r>
              <a:rPr lang="en-US" sz="1200" dirty="0"/>
              <a:t>TA, Collins FS, Cox NJ, </a:t>
            </a:r>
            <a:r>
              <a:rPr lang="en-US" sz="1200" i="1" dirty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Finding the missing heritability of complex diseases. </a:t>
            </a:r>
            <a:r>
              <a:rPr lang="en-US" sz="1200" i="1" dirty="0"/>
              <a:t>Nature</a:t>
            </a:r>
            <a:r>
              <a:rPr lang="en-US" sz="1200" dirty="0"/>
              <a:t>. 2009;461:747-753</a:t>
            </a:r>
          </a:p>
          <a:p>
            <a:pPr marR="0">
              <a:lnSpc>
                <a:spcPts val="2200"/>
              </a:lnSpc>
            </a:pPr>
            <a:r>
              <a:rPr lang="en-US" sz="1200" dirty="0" err="1"/>
              <a:t>Schunkert</a:t>
            </a:r>
            <a:r>
              <a:rPr lang="en-US" sz="1200" dirty="0"/>
              <a:t> H, </a:t>
            </a:r>
            <a:r>
              <a:rPr lang="en-US" sz="1200" dirty="0" err="1"/>
              <a:t>Konig</a:t>
            </a:r>
            <a:r>
              <a:rPr lang="en-US" sz="1200" dirty="0"/>
              <a:t> IR, </a:t>
            </a:r>
            <a:r>
              <a:rPr lang="en-US" sz="1200" dirty="0" err="1"/>
              <a:t>Kathiresan</a:t>
            </a:r>
            <a:r>
              <a:rPr lang="en-US" sz="1200" dirty="0"/>
              <a:t> S, </a:t>
            </a:r>
            <a:r>
              <a:rPr lang="en-US" sz="1200" i="1" dirty="0" smtClean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Large-scale association analysis identifies 13 new susceptibility loci for coronary artery disease.</a:t>
            </a:r>
            <a:r>
              <a:rPr lang="en-US" sz="1200" dirty="0"/>
              <a:t> </a:t>
            </a:r>
            <a:r>
              <a:rPr lang="en-US" sz="1200" i="1" dirty="0"/>
              <a:t>Nature genetics</a:t>
            </a:r>
            <a:r>
              <a:rPr lang="en-US" sz="1200" dirty="0"/>
              <a:t>. </a:t>
            </a:r>
            <a:r>
              <a:rPr lang="en-US" sz="1200" dirty="0" smtClean="0"/>
              <a:t>2011;43:333-338</a:t>
            </a:r>
          </a:p>
          <a:p>
            <a:pPr marR="0">
              <a:lnSpc>
                <a:spcPts val="2200"/>
              </a:lnSpc>
            </a:pPr>
            <a:r>
              <a:rPr lang="en-US" sz="1200" dirty="0"/>
              <a:t>Pollex RL, </a:t>
            </a:r>
            <a:r>
              <a:rPr lang="en-US" sz="1200" dirty="0" err="1"/>
              <a:t>Hegele</a:t>
            </a:r>
            <a:r>
              <a:rPr lang="en-US" sz="1200" dirty="0"/>
              <a:t> RA. </a:t>
            </a:r>
            <a:r>
              <a:rPr lang="en-US" sz="1200" b="1" dirty="0"/>
              <a:t>Copy number variation in the human genome and its implications for cardiovascular disease. </a:t>
            </a:r>
            <a:r>
              <a:rPr lang="en-US" sz="1200" i="1" dirty="0"/>
              <a:t>Circulation</a:t>
            </a:r>
            <a:r>
              <a:rPr lang="en-US" sz="1200" dirty="0"/>
              <a:t>. 2007;115:3130-3138</a:t>
            </a:r>
          </a:p>
          <a:p>
            <a:endParaRPr lang="en-US" dirty="0"/>
          </a:p>
          <a:p>
            <a:pPr marL="342900" lvl="1" indent="-342900">
              <a:buSzPct val="115000"/>
              <a:buChar char="•"/>
            </a:pPr>
            <a:endParaRPr lang="en-US" sz="2400" dirty="0"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818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the chromosomes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48132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smtClean="0"/>
              <a:t>Chromosomes: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Autosomes, 22 pairs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Sex-chromosomes, X and Y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Mitochondrial chromosome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One copy of one (part) of the chromosome(s) of each of your parents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1) chromatid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2) centromere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3) short arm, p(</a:t>
            </a:r>
            <a:r>
              <a:rPr lang="en-US" sz="1600" dirty="0" err="1" smtClean="0"/>
              <a:t>etit</a:t>
            </a:r>
            <a:r>
              <a:rPr lang="en-US" sz="1600" dirty="0" smtClean="0"/>
              <a:t>)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4 short arm, q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58</a:t>
            </a:fld>
            <a:endParaRPr lang="en-US" dirty="0" smtClean="0"/>
          </a:p>
        </p:txBody>
      </p:sp>
      <p:pic>
        <p:nvPicPr>
          <p:cNvPr id="1026" name="Picture 2" descr="http://upload.wikimedia.org/wikipedia/commons/thumb/0/0b/Chromosome.svg/2000px-Chromosom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6173"/>
            <a:ext cx="1981199" cy="24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http://upload.wikimedia.org/wikipedia/commons/b/b2/Kary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090106"/>
            <a:ext cx="4114800" cy="44280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514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Somewhere around 22,000 genes?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59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599"/>
            <a:ext cx="6629400" cy="530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5855659" y="6400800"/>
            <a:ext cx="224420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000" dirty="0" err="1">
                <a:solidFill>
                  <a:srgbClr val="00539F"/>
                </a:solidFill>
                <a:latin typeface="Calibri"/>
                <a:cs typeface="Calibri"/>
              </a:rPr>
              <a:t>Pertea</a:t>
            </a:r>
            <a:r>
              <a:rPr lang="en-US" sz="1000" dirty="0">
                <a:solidFill>
                  <a:srgbClr val="00539F"/>
                </a:solidFill>
                <a:latin typeface="Calibri"/>
                <a:cs typeface="Calibri"/>
              </a:rPr>
              <a:t> and </a:t>
            </a:r>
            <a:r>
              <a:rPr lang="en-US" sz="1000" dirty="0" err="1">
                <a:solidFill>
                  <a:srgbClr val="00539F"/>
                </a:solidFill>
                <a:latin typeface="Calibri"/>
                <a:cs typeface="Calibri"/>
              </a:rPr>
              <a:t>Salzberg</a:t>
            </a:r>
            <a:r>
              <a:rPr lang="en-US" sz="1000" dirty="0">
                <a:solidFill>
                  <a:srgbClr val="00539F"/>
                </a:solidFill>
                <a:latin typeface="Calibri"/>
                <a:cs typeface="Calibri"/>
              </a:rPr>
              <a:t>. Genome Biology 2010</a:t>
            </a:r>
          </a:p>
        </p:txBody>
      </p:sp>
    </p:spTree>
    <p:extLst>
      <p:ext uri="{BB962C8B-B14F-4D97-AF65-F5344CB8AC3E}">
        <p14:creationId xmlns:p14="http://schemas.microsoft.com/office/powerpoint/2010/main" val="32119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170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79171" name="Oval 1027"/>
          <p:cNvSpPr>
            <a:spLocks noChangeArrowheads="1"/>
          </p:cNvSpPr>
          <p:nvPr/>
        </p:nvSpPr>
        <p:spPr bwMode="auto">
          <a:xfrm>
            <a:off x="1752600" y="21336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2" name="Oval 1028"/>
          <p:cNvSpPr>
            <a:spLocks noChangeArrowheads="1"/>
          </p:cNvSpPr>
          <p:nvPr/>
        </p:nvSpPr>
        <p:spPr bwMode="auto">
          <a:xfrm>
            <a:off x="6553200" y="53340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209550" y="2847975"/>
            <a:ext cx="8724900" cy="1800225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+mn-lt"/>
              </a:rPr>
              <a:t>Most of genetic variation is due to </a:t>
            </a:r>
            <a:r>
              <a:rPr lang="en-US" i="1" dirty="0">
                <a:solidFill>
                  <a:schemeClr val="tx2"/>
                </a:solidFill>
                <a:latin typeface="+mn-lt"/>
              </a:rPr>
              <a:t>single nucleotide polymorphisms (SNPs) </a:t>
            </a:r>
            <a:r>
              <a:rPr lang="en-US" dirty="0">
                <a:solidFill>
                  <a:schemeClr val="tx2"/>
                </a:solidFill>
                <a:latin typeface="+mn-lt"/>
              </a:rPr>
              <a:t>--single base changes that are common in the general population</a:t>
            </a:r>
          </a:p>
        </p:txBody>
      </p:sp>
    </p:spTree>
    <p:extLst>
      <p:ext uri="{BB962C8B-B14F-4D97-AF65-F5344CB8AC3E}">
        <p14:creationId xmlns:p14="http://schemas.microsoft.com/office/powerpoint/2010/main" val="3609957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numbers compared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60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295400"/>
            <a:ext cx="8131175" cy="448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4"/>
          <p:cNvSpPr>
            <a:spLocks/>
          </p:cNvSpPr>
          <p:nvPr/>
        </p:nvSpPr>
        <p:spPr bwMode="auto">
          <a:xfrm flipH="1">
            <a:off x="7491413" y="2206625"/>
            <a:ext cx="1233487" cy="606425"/>
          </a:xfrm>
          <a:prstGeom prst="rightArrow">
            <a:avLst>
              <a:gd name="adj1" fmla="val 49028"/>
              <a:gd name="adj2" fmla="val 58469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8" name="Rectangle 3"/>
          <p:cNvSpPr>
            <a:spLocks/>
          </p:cNvSpPr>
          <p:nvPr/>
        </p:nvSpPr>
        <p:spPr bwMode="auto">
          <a:xfrm>
            <a:off x="5855659" y="6400800"/>
            <a:ext cx="224420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000" dirty="0" err="1">
                <a:solidFill>
                  <a:srgbClr val="00539F"/>
                </a:solidFill>
                <a:latin typeface="Calibri"/>
                <a:cs typeface="Calibri"/>
              </a:rPr>
              <a:t>Pertea</a:t>
            </a:r>
            <a:r>
              <a:rPr lang="en-US" sz="1000" dirty="0">
                <a:solidFill>
                  <a:srgbClr val="00539F"/>
                </a:solidFill>
                <a:latin typeface="Calibri"/>
                <a:cs typeface="Calibri"/>
              </a:rPr>
              <a:t> and </a:t>
            </a:r>
            <a:r>
              <a:rPr lang="en-US" sz="1000" dirty="0" err="1">
                <a:solidFill>
                  <a:srgbClr val="00539F"/>
                </a:solidFill>
                <a:latin typeface="Calibri"/>
                <a:cs typeface="Calibri"/>
              </a:rPr>
              <a:t>Salzberg</a:t>
            </a:r>
            <a:r>
              <a:rPr lang="en-US" sz="1000" dirty="0">
                <a:solidFill>
                  <a:srgbClr val="00539F"/>
                </a:solidFill>
                <a:latin typeface="Calibri"/>
                <a:cs typeface="Calibri"/>
              </a:rPr>
              <a:t>. Genome Biology 2010</a:t>
            </a:r>
          </a:p>
        </p:txBody>
      </p:sp>
    </p:spTree>
    <p:extLst>
      <p:ext uri="{BB962C8B-B14F-4D97-AF65-F5344CB8AC3E}">
        <p14:creationId xmlns:p14="http://schemas.microsoft.com/office/powerpoint/2010/main" val="1131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61</a:t>
            </a:fld>
            <a:endParaRPr lang="en-US" dirty="0" smtClean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867400" y="2209800"/>
            <a:ext cx="297180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91" tIns="44646" rIns="89291" bIns="44646">
            <a:spAutoFit/>
          </a:bodyPr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Within each cell</a:t>
            </a:r>
          </a:p>
          <a:p>
            <a:pPr algn="ctr"/>
            <a:endParaRPr lang="en-US" sz="2800" dirty="0">
              <a:solidFill>
                <a:schemeClr val="accent1"/>
              </a:solidFill>
              <a:latin typeface="Helvetica Neue Light" charset="0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2 genome copies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23 chromosomes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~20,000 genes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3 billion bases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03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57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base pair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62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914400" y="1101725"/>
            <a:ext cx="7086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3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DNA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63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656" y="1143001"/>
            <a:ext cx="3982944" cy="460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84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Project: </a:t>
            </a:r>
            <a:r>
              <a:rPr lang="en-US" i="1" dirty="0" smtClean="0"/>
              <a:t>2001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0" y="2286000"/>
            <a:ext cx="2760000" cy="4281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600" dirty="0" smtClean="0"/>
              <a:t>Largest publication ever in Nature, February 2001: </a:t>
            </a:r>
            <a:r>
              <a:rPr lang="en-US" sz="1600" i="1" dirty="0" smtClean="0"/>
              <a:t>62 pages</a:t>
            </a:r>
          </a:p>
          <a:p>
            <a:pPr>
              <a:lnSpc>
                <a:spcPts val="2600"/>
              </a:lnSpc>
            </a:pPr>
            <a:r>
              <a:rPr lang="en-US" sz="1600" dirty="0" smtClean="0"/>
              <a:t>“Back-to-back with a publication by Craig Venter, </a:t>
            </a:r>
            <a:r>
              <a:rPr lang="en-US" sz="1600" i="1" dirty="0" smtClean="0"/>
              <a:t>et al. </a:t>
            </a:r>
            <a:r>
              <a:rPr lang="en-US" sz="1600" dirty="0" smtClean="0"/>
              <a:t>in Science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64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613761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b="34783"/>
          <a:stretch>
            <a:fillRect/>
          </a:stretch>
        </p:blipFill>
        <p:spPr bwMode="auto">
          <a:xfrm>
            <a:off x="3581399" y="990600"/>
            <a:ext cx="5562601" cy="1404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052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65</a:t>
            </a:fld>
            <a:endParaRPr lang="en-US" dirty="0" smtClean="0"/>
          </a:p>
        </p:txBody>
      </p:sp>
      <p:pic>
        <p:nvPicPr>
          <p:cNvPr id="5" name="Picture 2" descr="C:\Users\sander\Genomics\Illumina\ILLUMINA.jpg"/>
          <p:cNvPicPr>
            <a:picLocks noChangeAspect="1" noChangeArrowheads="1"/>
          </p:cNvPicPr>
          <p:nvPr/>
        </p:nvPicPr>
        <p:blipFill>
          <a:blip r:embed="rId2" cstate="print"/>
          <a:srcRect l="1925" t="3527"/>
          <a:stretch>
            <a:fillRect/>
          </a:stretch>
        </p:blipFill>
        <p:spPr bwMode="auto">
          <a:xfrm>
            <a:off x="321497" y="1573213"/>
            <a:ext cx="3031303" cy="1627187"/>
          </a:xfrm>
          <a:prstGeom prst="rect">
            <a:avLst/>
          </a:prstGeom>
          <a:noFill/>
        </p:spPr>
      </p:pic>
      <p:pic>
        <p:nvPicPr>
          <p:cNvPr id="6" name="Picture 3" descr="C:\Users\sander\Genomics\Illumina\isc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066800"/>
            <a:ext cx="2524125" cy="2762250"/>
          </a:xfrm>
          <a:prstGeom prst="rect">
            <a:avLst/>
          </a:prstGeom>
          <a:noFill/>
        </p:spPr>
      </p:pic>
      <p:pic>
        <p:nvPicPr>
          <p:cNvPr id="49155" name="Picture 3" descr="C:\Users\sander\Genomics\Affymetrix\Official logos\Affymetrix_color_logo_jp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368193"/>
            <a:ext cx="3048000" cy="1270607"/>
          </a:xfrm>
          <a:prstGeom prst="rect">
            <a:avLst/>
          </a:prstGeom>
          <a:noFill/>
        </p:spPr>
      </p:pic>
      <p:pic>
        <p:nvPicPr>
          <p:cNvPr id="49156" name="Picture 4" descr="C:\Users\sander\Genomics\Affymetrix\Official media\genome_wide_human_SNP5_300dpi.jpg"/>
          <p:cNvPicPr>
            <a:picLocks noChangeAspect="1" noChangeArrowheads="1"/>
          </p:cNvPicPr>
          <p:nvPr/>
        </p:nvPicPr>
        <p:blipFill>
          <a:blip r:embed="rId5" cstate="print"/>
          <a:srcRect l="10141" t="8451" r="8732"/>
          <a:stretch>
            <a:fillRect/>
          </a:stretch>
        </p:blipFill>
        <p:spPr bwMode="auto">
          <a:xfrm>
            <a:off x="3810000" y="3810000"/>
            <a:ext cx="1463040" cy="2971800"/>
          </a:xfrm>
          <a:prstGeom prst="rect">
            <a:avLst/>
          </a:prstGeom>
          <a:noFill/>
        </p:spPr>
      </p:pic>
      <p:pic>
        <p:nvPicPr>
          <p:cNvPr id="49157" name="Picture 5" descr="C:\Users\sander\Genomics\Affymetrix\Official media\scanner3k_workstat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1337" y="3962400"/>
            <a:ext cx="3310263" cy="2200274"/>
          </a:xfrm>
          <a:prstGeom prst="rect">
            <a:avLst/>
          </a:prstGeom>
          <a:noFill/>
        </p:spPr>
      </p:pic>
      <p:pic>
        <p:nvPicPr>
          <p:cNvPr id="49159" name="Picture 7" descr="http://www.illumina.com/images/products/WG_311_1501_150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71850" y="1562100"/>
            <a:ext cx="2571750" cy="156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105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“genotyping”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66</a:t>
            </a:fld>
            <a:endParaRPr lang="en-US" dirty="0" smtClean="0"/>
          </a:p>
        </p:txBody>
      </p:sp>
      <p:pic>
        <p:nvPicPr>
          <p:cNvPr id="5" name="Picture 9" descr="C:\Users\sander\Documents\Cavadis BV\Cavadis Genomics\Affymetrix\_media\5.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" y="1676400"/>
            <a:ext cx="4206240" cy="3970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11" descr="C:\Users\sander\Documents\Cavadis BV\Cavadis Genomics\Affymetrix\_media\syste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981200"/>
            <a:ext cx="4572000" cy="3429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Rectangle 7"/>
          <p:cNvSpPr/>
          <p:nvPr/>
        </p:nvSpPr>
        <p:spPr bwMode="auto">
          <a:xfrm>
            <a:off x="4495800" y="1600200"/>
            <a:ext cx="1143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647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successes genomic research of monogenic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67</a:t>
            </a:fld>
            <a:endParaRPr lang="en-US" dirty="0" smtClean="0"/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r="7115"/>
          <a:stretch>
            <a:fillRect/>
          </a:stretch>
        </p:blipFill>
        <p:spPr bwMode="auto">
          <a:xfrm>
            <a:off x="1447800" y="1143000"/>
            <a:ext cx="6170612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/>
          </p:cNvSpPr>
          <p:nvPr/>
        </p:nvSpPr>
        <p:spPr bwMode="auto">
          <a:xfrm>
            <a:off x="0" y="6619235"/>
            <a:ext cx="1683827" cy="23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Glazier et al. Science 2002</a:t>
            </a:r>
          </a:p>
        </p:txBody>
      </p:sp>
      <p:pic>
        <p:nvPicPr>
          <p:cNvPr id="7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6370" r="91953" b="25978"/>
          <a:stretch>
            <a:fillRect/>
          </a:stretch>
        </p:blipFill>
        <p:spPr bwMode="auto">
          <a:xfrm>
            <a:off x="838200" y="2205832"/>
            <a:ext cx="455612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7" t="17970" r="2049" b="30426"/>
          <a:stretch>
            <a:fillRect/>
          </a:stretch>
        </p:blipFill>
        <p:spPr bwMode="auto">
          <a:xfrm>
            <a:off x="7924800" y="2357438"/>
            <a:ext cx="152400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6"/>
          <p:cNvSpPr>
            <a:spLocks/>
          </p:cNvSpPr>
          <p:nvPr/>
        </p:nvSpPr>
        <p:spPr bwMode="auto">
          <a:xfrm flipH="1">
            <a:off x="7772400" y="4724400"/>
            <a:ext cx="1231900" cy="608012"/>
          </a:xfrm>
          <a:prstGeom prst="rightArrow">
            <a:avLst>
              <a:gd name="adj1" fmla="val 49028"/>
              <a:gd name="adj2" fmla="val 58241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16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can we even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For common disease hundreds of genetic variants are needed for a clinically useful prediction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68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" y="2809632"/>
            <a:ext cx="4500000" cy="3302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0" y="2200033"/>
            <a:ext cx="4500000" cy="4200767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0" y="6673334"/>
            <a:ext cx="16679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err="1" smtClean="0">
                <a:solidFill>
                  <a:srgbClr val="00539F"/>
                </a:solidFill>
                <a:latin typeface="Calibri"/>
                <a:cs typeface="Calibri"/>
              </a:rPr>
              <a:t>Janssens</a:t>
            </a:r>
            <a:r>
              <a:rPr lang="en-US" sz="1200" dirty="0" smtClean="0">
                <a:solidFill>
                  <a:srgbClr val="00539F"/>
                </a:solidFill>
                <a:latin typeface="Calibri"/>
                <a:cs typeface="Calibri"/>
              </a:rPr>
              <a:t>, Genet Med 2006</a:t>
            </a:r>
            <a:endParaRPr lang="en-US" sz="1200" dirty="0">
              <a:solidFill>
                <a:srgbClr val="00539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245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even hope?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Research indicates hundreds of variants are awaiting discovery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69</a:t>
            </a:fld>
            <a:endParaRPr lang="en-US" dirty="0" smtClean="0"/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0" y="6673334"/>
            <a:ext cx="17446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smtClean="0">
                <a:solidFill>
                  <a:srgbClr val="00539F"/>
                </a:solidFill>
                <a:latin typeface="Calibri"/>
                <a:cs typeface="Calibri"/>
              </a:rPr>
              <a:t>Stahl, Nature Genetics 2012</a:t>
            </a:r>
            <a:endParaRPr lang="en-US" sz="1200" dirty="0">
              <a:solidFill>
                <a:srgbClr val="00539F"/>
              </a:solidFill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00"/>
            <a:ext cx="9144000" cy="3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0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individual variations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Human genome is ~99 % similar between individuals</a:t>
            </a:r>
          </a:p>
          <a:p>
            <a:r>
              <a:rPr lang="en-US" dirty="0" smtClean="0"/>
              <a:t>0.5-1% different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29" y="2421585"/>
            <a:ext cx="7418171" cy="407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66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study design can you choose?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genome-wide association study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GWAS is hypothesis-free: 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ideas on which variant is associated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70</a:t>
            </a:fld>
            <a:endParaRPr lang="en-US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3475"/>
            <a:ext cx="9144000" cy="49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961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236" y="2362199"/>
            <a:ext cx="4587765" cy="411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hypothesize or not to hypothesize…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45846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Family linkage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Trio-design: parents plus child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Candidate Gene Association Study</a:t>
            </a:r>
          </a:p>
          <a:p>
            <a:pPr lvl="1">
              <a:lnSpc>
                <a:spcPts val="3000"/>
              </a:lnSpc>
            </a:pP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Genome-Wide Association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Cases: some phenotype of interest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Controls: random population sample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78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Pleiotropic effects of discovered loci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association with risk factors and other diseases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72</a:t>
            </a:fld>
            <a:endParaRPr lang="en-US" dirty="0" smtClean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76" y="990600"/>
            <a:ext cx="4164724" cy="549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7800"/>
            <a:ext cx="4979276" cy="257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62" y="4176343"/>
            <a:ext cx="4008414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4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Atherosclerosis &amp; Cardiovascular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73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54" y="990600"/>
            <a:ext cx="4036292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Lusis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A.J.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err="1" smtClean="0">
                <a:solidFill>
                  <a:schemeClr val="bg1"/>
                </a:solidFill>
                <a:latin typeface="+mn-lt"/>
              </a:rPr>
              <a:t>Annu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 Rev Genomics Human Genet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5: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189-218; 2004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792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74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14400" y="1143000"/>
            <a:ext cx="7315200" cy="544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46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75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14400" y="1066801"/>
            <a:ext cx="7315200" cy="544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40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76</a:t>
            </a:fld>
            <a:endParaRPr lang="en-US" dirty="0" smtClean="0"/>
          </a:p>
        </p:txBody>
      </p:sp>
      <p:pic>
        <p:nvPicPr>
          <p:cNvPr id="3" name="Picture 2" descr="20383146 Köttgen A ea New loci associated with kidney function and CKD - Nat Genet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7189" r="50287" b="47277"/>
          <a:stretch/>
        </p:blipFill>
        <p:spPr>
          <a:xfrm>
            <a:off x="2247900" y="304800"/>
            <a:ext cx="4648200" cy="6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77</a:t>
            </a:fld>
            <a:endParaRPr lang="en-US" dirty="0" smtClean="0"/>
          </a:p>
        </p:txBody>
      </p:sp>
      <p:pic>
        <p:nvPicPr>
          <p:cNvPr id="5" name="Picture 4" descr="20581827 Voight BF ea Twelve T2D susceptibility loci identified through large-scale association analysis Nat Genet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" t="6753" r="7010" b="52941"/>
          <a:stretch/>
        </p:blipFill>
        <p:spPr>
          <a:xfrm>
            <a:off x="328690" y="381000"/>
            <a:ext cx="848662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78</a:t>
            </a:fld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t="-18593" b="-18593"/>
          <a:stretch>
            <a:fillRect/>
          </a:stretch>
        </p:blipFill>
        <p:spPr>
          <a:xfrm>
            <a:off x="216000" y="990000"/>
            <a:ext cx="864000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2C9AFF"/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rgbClr val="2C9AFF"/>
                </a:solidFill>
              </a:rPr>
              <a:t>P</a:t>
            </a:r>
            <a:r>
              <a:rPr lang="en-US" dirty="0" smtClean="0"/>
              <a:t>olymorphism</a:t>
            </a:r>
            <a:endParaRPr lang="en-US" sz="2000" i="1" dirty="0">
              <a:solidFill>
                <a:srgbClr val="2C9A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148088" cy="5577840"/>
          </a:xfrm>
          <a:prstGeom prst="rect">
            <a:avLst/>
          </a:prstGeom>
        </p:spPr>
        <p:txBody>
          <a:bodyPr/>
          <a:lstStyle/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</a:t>
            </a:r>
            <a:r>
              <a:rPr lang="en-US" dirty="0" smtClean="0"/>
              <a:t>population (common)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</a:t>
            </a:r>
            <a:r>
              <a:rPr lang="en-US" dirty="0" smtClean="0"/>
              <a:t>unique</a:t>
            </a:r>
          </a:p>
          <a:p>
            <a:pPr lvl="1">
              <a:buSzPct val="80000"/>
              <a:defRPr/>
            </a:pPr>
            <a:r>
              <a:rPr lang="en-US" dirty="0" smtClean="0"/>
              <a:t>Most common type of genetic variation</a:t>
            </a:r>
            <a:endParaRPr lang="en-US" u="sng" dirty="0"/>
          </a:p>
          <a:p>
            <a:pPr lvl="1">
              <a:buSzPct val="80000"/>
              <a:defRPr/>
            </a:pPr>
            <a:endParaRPr lang="en-US" dirty="0" smtClean="0"/>
          </a:p>
          <a:p>
            <a:pPr>
              <a:buSzPct val="80000"/>
              <a:defRPr/>
            </a:pPr>
            <a:r>
              <a:rPr lang="en-US" dirty="0" smtClean="0"/>
              <a:t>Can </a:t>
            </a:r>
            <a:r>
              <a:rPr lang="en-US" u="sng" dirty="0" smtClean="0"/>
              <a:t>alter amino acid sequence</a:t>
            </a:r>
          </a:p>
          <a:p>
            <a:pPr>
              <a:buSzPct val="80000"/>
              <a:defRPr/>
            </a:pPr>
            <a:r>
              <a:rPr lang="en-US" u="sng" dirty="0" smtClean="0"/>
              <a:t>Differential correlation </a:t>
            </a:r>
            <a:r>
              <a:rPr lang="en-US" dirty="0" smtClean="0"/>
              <a:t>between SNPs in various populations</a:t>
            </a:r>
          </a:p>
          <a:p>
            <a:pPr>
              <a:buSzPct val="80000"/>
              <a:defRPr/>
            </a:pPr>
            <a:r>
              <a:rPr lang="en-US" dirty="0" smtClean="0"/>
              <a:t>Used as </a:t>
            </a:r>
            <a:r>
              <a:rPr lang="en-US" u="sng" dirty="0" smtClean="0"/>
              <a:t>proxies</a:t>
            </a:r>
            <a:r>
              <a:rPr lang="en-US" dirty="0" smtClean="0"/>
              <a:t> in genetic associations studies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val="12599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6,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002" y="1077786"/>
            <a:ext cx="7425996" cy="547541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95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E Genomics Presentation UMC-ICIN 2013v3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 Genomics Presentation UMC-ICIN 2013v3.potx</Template>
  <TotalTime>377</TotalTime>
  <Words>3128</Words>
  <Application>Microsoft Macintosh PowerPoint</Application>
  <PresentationFormat>On-screen Show (4:3)</PresentationFormat>
  <Paragraphs>531</Paragraphs>
  <Slides>78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AE Genomics Presentation UMC-ICIN 2013v3</vt:lpstr>
      <vt:lpstr>Genomics of Atherosclerosis and Cardiovascular Disease</vt:lpstr>
      <vt:lpstr>What we’ll discuss today…</vt:lpstr>
      <vt:lpstr>The human genome</vt:lpstr>
      <vt:lpstr>Human Genome: some statistics</vt:lpstr>
      <vt:lpstr>PowerPoint Presentation</vt:lpstr>
      <vt:lpstr>Most of genetic variation is due to single nucleotide polymorphisms (SNPs) --single base changes that are common in the general population</vt:lpstr>
      <vt:lpstr>Human genome: individual variations</vt:lpstr>
      <vt:lpstr>Single-Nucleotide Polymorphism</vt:lpstr>
      <vt:lpstr>Types of SNPs</vt:lpstr>
      <vt:lpstr>PowerPoint Presentation</vt:lpstr>
      <vt:lpstr>Linkage disequilibrium</vt:lpstr>
      <vt:lpstr>Linkage disequilibrium: non random correlation SNPs</vt:lpstr>
      <vt:lpstr>PowerPoint Presentation</vt:lpstr>
      <vt:lpstr>Catalogs of inherited DNA variation</vt:lpstr>
      <vt:lpstr>So what’s been done?</vt:lpstr>
      <vt:lpstr>Mendelian and Complex Diseases</vt:lpstr>
      <vt:lpstr>Family history</vt:lpstr>
      <vt:lpstr>What type of disease are we looking at?</vt:lpstr>
      <vt:lpstr>Monogenic disease</vt:lpstr>
      <vt:lpstr>Family-based linkage analyses</vt:lpstr>
      <vt:lpstr>What type of disease are we looking at?</vt:lpstr>
      <vt:lpstr>PowerPoint Presentation</vt:lpstr>
      <vt:lpstr>Challenges of common disease research</vt:lpstr>
      <vt:lpstr>Many factors influence complex traits and common disease</vt:lpstr>
      <vt:lpstr>Can we study every gene and variation in the human genome?</vt:lpstr>
      <vt:lpstr>Common Disease, Common Variant</vt:lpstr>
      <vt:lpstr>Power, Effect size, Sample size…</vt:lpstr>
      <vt:lpstr>deCODE Genetics, Inc.</vt:lpstr>
      <vt:lpstr>Wellcome Trust Case-Control Consortium</vt:lpstr>
      <vt:lpstr>One famous example</vt:lpstr>
      <vt:lpstr>One famous example</vt:lpstr>
      <vt:lpstr>One famous example</vt:lpstr>
      <vt:lpstr>A closer look at the results…</vt:lpstr>
      <vt:lpstr>9p21 points to a RNA gene</vt:lpstr>
      <vt:lpstr>CARDIoGRAMplusC4D Study</vt:lpstr>
      <vt:lpstr>Replication &amp; Discovery</vt:lpstr>
      <vt:lpstr>PowerPoint Presentation</vt:lpstr>
      <vt:lpstr>PowerPoint Presentation</vt:lpstr>
      <vt:lpstr>Success of GWAS in Atherosclerosis and CVD</vt:lpstr>
      <vt:lpstr>PowerPoint Presentation</vt:lpstr>
      <vt:lpstr>Clinical Utilities</vt:lpstr>
      <vt:lpstr>9p21 was used in a laboratory DNA test</vt:lpstr>
      <vt:lpstr>deCODE MI™ provided a modified 10 year CHD risk</vt:lpstr>
      <vt:lpstr>From 9 to more than 20% risk</vt:lpstr>
      <vt:lpstr>The added value of Polygenic Burden/Risk Scores?</vt:lpstr>
      <vt:lpstr>Proprotein convertase subtilisin/kexin type 9</vt:lpstr>
      <vt:lpstr>Clinical trials for PCSK9 antibodies</vt:lpstr>
      <vt:lpstr>Clinical trials for PCSK9 antibodies</vt:lpstr>
      <vt:lpstr>Biomarkers &amp; Disease</vt:lpstr>
      <vt:lpstr>SNPs, Biomarkers &amp; Disease</vt:lpstr>
      <vt:lpstr>Mendelian Randomization</vt:lpstr>
      <vt:lpstr>HDL protective of MI?</vt:lpstr>
      <vt:lpstr>The answer in three steps… #1</vt:lpstr>
      <vt:lpstr>The answer in three steps… #2</vt:lpstr>
      <vt:lpstr>The answer in three steps… #3</vt:lpstr>
      <vt:lpstr>Cardiovascular Genetic Research</vt:lpstr>
      <vt:lpstr>Further reading</vt:lpstr>
      <vt:lpstr>Human Genome: the chromosomes</vt:lpstr>
      <vt:lpstr>Somewhere around 22,000 genes?</vt:lpstr>
      <vt:lpstr>The numbers compared</vt:lpstr>
      <vt:lpstr>PowerPoint Presentation</vt:lpstr>
      <vt:lpstr>Single base pair changes</vt:lpstr>
      <vt:lpstr>The DNA code</vt:lpstr>
      <vt:lpstr>Human Genome Project: 2001</vt:lpstr>
      <vt:lpstr>Genotyping Platforms</vt:lpstr>
      <vt:lpstr>SNP “genotyping”</vt:lpstr>
      <vt:lpstr>Early successes genomic research of monogenic disease</vt:lpstr>
      <vt:lpstr>So can we even predict?</vt:lpstr>
      <vt:lpstr>Is there even hope?</vt:lpstr>
      <vt:lpstr>What type of study design can you choose? genome-wide association study</vt:lpstr>
      <vt:lpstr>To hypothesize or not to hypothesize…</vt:lpstr>
      <vt:lpstr>Pleiotropic effects of discovered loci association with risk factors and other diseases</vt:lpstr>
      <vt:lpstr>Atherosclerosis &amp; Cardiovascular Disease a very complex process and disease</vt:lpstr>
      <vt:lpstr>Atherosclerosis &amp; Cardiovascular Disease a very complex process and disease</vt:lpstr>
      <vt:lpstr>Atherosclerosis &amp; Cardiovascular Disease a very complex process and disease</vt:lpstr>
      <vt:lpstr>PowerPoint Presentation</vt:lpstr>
      <vt:lpstr>PowerPoint Presentation</vt:lpstr>
      <vt:lpstr>Clinical trials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41</cp:revision>
  <cp:lastPrinted>2010-08-19T15:17:21Z</cp:lastPrinted>
  <dcterms:created xsi:type="dcterms:W3CDTF">2012-01-04T16:02:12Z</dcterms:created>
  <dcterms:modified xsi:type="dcterms:W3CDTF">2014-05-06T08:49:13Z</dcterms:modified>
</cp:coreProperties>
</file>